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64" r:id="rId1"/>
  </p:sldMasterIdLst>
  <p:notesMasterIdLst>
    <p:notesMasterId r:id="rId11"/>
  </p:notesMasterIdLst>
  <p:handoutMasterIdLst>
    <p:handoutMasterId r:id="rId12"/>
  </p:handoutMasterIdLst>
  <p:sldIdLst>
    <p:sldId id="258" r:id="rId2"/>
    <p:sldId id="331" r:id="rId3"/>
    <p:sldId id="362" r:id="rId4"/>
    <p:sldId id="363" r:id="rId5"/>
    <p:sldId id="364" r:id="rId6"/>
    <p:sldId id="365" r:id="rId7"/>
    <p:sldId id="366" r:id="rId8"/>
    <p:sldId id="367" r:id="rId9"/>
    <p:sldId id="267" r:id="rId10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7D5A"/>
    <a:srgbClr val="F05E91"/>
    <a:srgbClr val="7FD3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13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FF4354F-5B59-6D25-A902-C76A032B32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CAB4FD-F548-5F41-BEF5-AA8497F9D59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94885A-F6E1-4397-87E5-C72C9C3F4F22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8A08C9-FD98-451D-1E38-817068E18E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83962-A261-0C42-6B60-FC1C6AC74B1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17E58-9348-4DC8-B1A2-251D3BE6D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352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6T09:51:15.3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 24575,'290'11'0,"-265"-9"0,1 0 0,-1-1 0,1-1 0,45-6 0,-35-4 0,-27 7 0,1 1 0,-1 0 0,1 0 0,15-1 0,32 4 0,0 3 0,109 22 0,-155-24 0,0-2 0,0 1 0,-1-1 0,1-1 0,16-3 0,-18 3 0,1-1 0,-1 2 0,1-1 0,-1 1 0,1 0 0,-1 1 0,16 3 0,2 3 0,-1-2 0,1-1 0,-1-1 0,1-2 0,0 0 0,0-2 0,47-6 0,-49 1 0,29-9 0,-42 10 0,1 1 0,0 1 0,0 0 0,0 0 0,1 1 0,-1 1 0,0 0 0,1 1 0,16 2 0,38 6 0,1-3 0,97-6 0,-59-1 0,147-10 0,663 13-1365,-907-1-5461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6T09:51:34.9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24575,'5'0'0,"-1"0"0,1 1 0,-1-1 0,1 1 0,-1 0 0,0 0 0,0 1 0,1-1 0,-1 1 0,6 4 0,1 1 0,-2 0 0,15 13 0,-14-11 0,144 120 0,-91-86-1365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6T09:51:35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0 24575,'-1'8'0,"-1"0"0,0-1 0,-1 0 0,0 1 0,0-1 0,-1 0 0,1-1 0,-2 1 0,-5 8 0,-2 2 0,-11 26 0,15-27 0,-1 0 0,-19 25 0,11-24 291,14-15-456,1 0-1,-1 0 0,1 0 1,-1 1-1,1-1 0,0 1 1,0 0-1,0 0 1,-2 4-1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6T09:51:37.0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24575,'14'11'0,"1"0"0,0-1 0,0 0 0,1-1 0,0-1 0,0 0 0,1-2 0,34 10 0,-45-14-151,-1 1-1,0-1 0,0 1 0,0 0 1,0 0-1,-1 0 0,1 1 1,3 3-1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6T09:51:37.7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231 0 24575,'0'4'0,"-1"0"0,0 0 0,0 0 0,0 0 0,0 0 0,-1 0 0,1 0 0,-1-1 0,0 1 0,0 0 0,0-1 0,-4 4 0,-38 41 0,30-34 0,-95 103 0,68-72-1365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6T09:51:39.0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24575,'0'2'0,"0"-1"0,1 0 0,-1 1 0,1-1 0,-1 0 0,1 0 0,0 1 0,-1-1 0,1 0 0,0 0 0,0 0 0,0 0 0,0 0 0,0 0 0,2 2 0,21 15 0,-11-8 0,49 45 0,-27-23 0,46 33 0,-77-62-43,-1 0-1,0 0 1,0 0-1,0 1 0,0-1 1,0 1-1,-1-1 1,3 6-1,-1-3-929,2 4-5853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6T09:51:39.9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230 1 24575,'-2'1'0,"1"0"0,-1 0 0,0 0 0,1 0 0,-1 0 0,1 1 0,0-1 0,-1 1 0,1-1 0,0 1 0,0-1 0,0 1 0,-2 2 0,-2 3 0,-52 71 0,27-35 0,-1-2 0,-40 38 0,69-77-124,1-1 0,-1 1 0,1 0 0,0 0 0,-1 0 0,1-1-1,0 1 1,0 0 0,0 1 0,-1 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6T10:05:24.62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5034 24575,'240'4'0,"71"-1"0,-153-4 0,262-12 0,-345 4 0,-1-3 0,0-3 0,0-4 0,82-32 0,273-134 0,-260 107 0,-1-5 0,238-157 0,-40 8 0,-151 79 0,-9 6 0,1-9 0,-82 57 0,196-135 0,-182 121 0,-89 70 0,88-60 0,-11 22 0,131-112 0,-27 13 0,190-179 0,-132 111 0,-253 217 0,191-177 0,38-21 0,13 24 0,-114 104 0,-30 20 0,-93 56 0,60-26 0,-57 31 0,53-34 0,-36 18 0,108-45 0,-62 32 0,-34 18 0,-42 19 0,30-16 0,117-77 0,-122 72 0,-26 15 0,51-22 0,-23 14 0,-37 16 0,1 0 0,1 2 0,23-7 0,5 1 0,-2-3 0,61-28 0,-36 13 0,125-41 0,-151 52 0,-28 12 0,0 0 0,0 2 0,30-8 0,-9 7 0,0-2 0,67-27 0,-48 16 0,1 3 0,109-19 0,-104 24 0,19-1 0,138-2 0,-131 12 0,106-18 0,-115 9 0,96-3 0,86 12 0,-261 4 0,106-6 0,9 1 0,800 5 0,-871 3 0,-1 2 0,59 13 0,-49-8 0,14 2 0,-1 3 0,0 3 0,90 37 0,173 86 0,-98-52 0,-216-83 0,61 20 0,-37-12 0,56 24 0,73 40 0,-120-47 0,10 5 0,108 58 0,-13-5 0,-85-51 0,-1 4 0,86 67 0,-105-67 0,31 20 0,76 63 0,-21-15 0,25 17 0,-76-60 0,27 18 0,-92-69 0,-1 0 0,-1 1 0,19 21 0,-15-14 0,33 25 0,14-1 0,98 49 0,50 33 0,-126-69 0,-43-29 0,58 47 0,40 35 0,-25-21 0,40 31 0,-118-86 0,148 134 0,-138-121 0,3-1 0,74 47 0,-51-41 0,-3 4 0,103 102 0,39 43 0,2-13 0,-187-162 0,0 2 0,-3 1 0,33 42 0,52 53 0,-35-41 0,140 150 0,65 82 0,-267-291 0,20 35 0,-23-34 0,26 32 0,73 63 0,-84-94 0,-2 1 0,0 2 0,46 70 0,48 90 0,-23-37 0,-6 1 0,63 101 0,4-30 0,-78-112 0,-57-75 0,2-2 0,43 46 0,-40-49 0,51 74 0,-59-75 0,1-1 0,60 60 0,34 32 0,-84-85 0,2-3 0,53 46 0,-64-64 0,-1 2 0,-1 1 0,0 0 0,-2 2 0,-1 1 0,27 44 0,-17-24 0,1-2 0,52 54 0,-49-60 0,-2 2 0,55 87 0,54 103 0,-110-180 0,88 108 0,-76-104 0,42 65 0,-65-88 0,47 52 0,-43-54 0,37 54 0,-30-36 0,3 0 0,1-3 0,70 68 0,-9-7 0,-63-65 0,54 49 0,-41-52 0,64 39 0,9 5 0,-101-66 0,2 0 0,0-1 0,0-1 0,41 17 0,-46-24 0,0 1 0,0 0 0,0 1 0,-1 1 0,0 1 0,-1 0 0,25 22 0,-33-27 0,0 0 0,1 0 0,0-1 0,11 6 0,11 7 0,-19-11 0,1-1 0,0 1 0,0-2 0,0 1 0,0-1 0,1-1 0,12 2 0,-13-3 0,2 3 0,1 0 0,-1 1 0,1 0 0,-2 1 0,1 0 0,18 15 0,-19-13 0,0-1 0,1 0 0,0-1 0,0 0 0,0-1 0,18 5 0,-20-8 0,0 1 0,0 1 0,0 0 0,16 10 0,-4-2 0,-7-7 0,-1 0 0,1-1 0,1-1 0,-1 0 0,1-2 0,22 2 0,51 6 0,103 4 0,-23-2 0,12-11 0,181-2 0,-311-3 0,0-3 0,96-23 0,-83 10 0,0-2 0,78-39 0,13-15 0,-132 62 0,-1-1 0,-1 0 0,-1-2 0,0-1 0,34-36 0,18-17 0,-20 24 0,24-20 0,62-59 0,-93 80 0,41-37 0,-3-5 0,71-99 0,-91 102 0,151-221 0,-25 12 0,-180 280 0,1 1 0,24-22 0,-23 24 0,-1-1 0,1 0 0,12-19 0,-16 17 0,-1-1 0,0-1 0,-1 1 0,7-27 0,10-27 0,4 5-1365,-21 49-5461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6T09:51:18.7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 24575,'52'0'0,"71"-9"0,-81 5 0,77 3 0,-75 3 0,69-8 0,-46 0 0,105 6 0,-77 1 0,116-2 0,222 2 0,-204 23 0,27-1 0,524-22 0,-370-2 0,-265-12 0,-87 14-1365,-48-1-5461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6T09:51:22.2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 24575,'70'-11'0,"309"8"0,-201 5 0,1401-2 0,-1481 6 0,6 0 0,-29-3 0,-45-1 0,47-2 0,82-5-1365,-150 5-5461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6T09:51:25.4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24575,'206'-1'0,"216"2"0,-307 4 0,55 2 0,171 4 0,45 1 0,-79-1 0,1060-11-1365,-1357 0-5461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6T09:51:28.0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49 24575,'79'-10'0,"377"7"0,-240 5 0,848-2 0,-871-13 0,282 14 0,-454-2 0,0-1 0,28-7 0,-29 5 0,0 1 0,34-2 0,-33 4-1365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6T09:51:30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24575,'8'0'0,"0"0"0,1 0 0,-1 1 0,1 0 0,-1 1 0,0 0 0,1 0 0,-1 1 0,0-1 0,-1 2 0,1-1 0,0 1 0,-1 1 0,13 9 0,-13-9 0,1-1 0,-1 0 0,1 0 0,-1-1 0,12 3 0,18 9 0,-31-13 0,1 1 0,-1-1 0,1 0 0,-1-1 0,10 1 0,-9-1 0,1 1 0,-1-1 0,0 1 0,9 4 0,-11-4-227,-1-1-1,-1 2 1,1-1-1,0 0 1,5 5-1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6T09:51:31.3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273 0 24575,'-1'2'0,"0"0"0,0-1 0,1 1 0,-1-1 0,0 0 0,0 1 0,-1-1 0,1 0 0,0 0 0,0 1 0,-1-1 0,-1 1 0,-4 4 0,0 2 0,-11 11 0,0-1 0,-2-1 0,-23 17 0,34-28 0,1 0 0,0 1 0,0 0 0,1 0 0,-1 0 0,1 1 0,1 0 0,0 1 0,0-1 0,-9 19 0,11-20 7,0-1 0,-1 1-1,0-1 1,0 0 0,-12 10 0,1 0-1413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6T09:51:32.9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24575,'3'0'0,"0"0"0,-1 1 0,1-1 0,-1 1 0,1 0 0,-1 0 0,0 0 0,1 0 0,-1 0 0,0 1 0,1-1 0,-1 1 0,3 2 0,26 28 0,-16-16 0,14 13 0,-12-11 0,2 0 0,-1-1 0,2-1 0,40 25 0,-39-23-1365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6T09:51:33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196 1 24575,'-7'7'0,"1"1"0,-1 0 0,-9 17 0,-8 11 0,-77 79 0,96-109-227,0 0-1,0 1 1,0-1-1,1 1 1,-4 9-1,5-9-6598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79D1C-CBE2-460D-86CD-3E97BC9449EF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80176-9E2B-45E1-AFF6-0E55CA1CA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5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047C-894D-405A-962A-DDEBF981B923}" type="datetime1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0081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66C81-A082-4AB9-A334-019E2A6D3124}" type="datetime1">
              <a:rPr lang="en-US" smtClean="0"/>
              <a:t>9/22/2023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05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E40D8-B3BD-4A8A-9B73-277E5F3E4F31}" type="datetime1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59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88E6-304B-415A-B893-5C79D834D330}" type="datetime1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9430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C2BDE-FA46-457A-9CCE-F50EFA7143DD}" type="datetime1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22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A398-5DD3-4606-8247-81D0A80C784C}" type="datetime1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1452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D744-27B2-4935-8508-7AFFF051F9E3}" type="datetime1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59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C185F-B459-4A83-882A-434BF05FED48}" type="datetime1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37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886BF-4D48-4889-B728-838001A1111E}" type="datetime1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9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469C8-59A6-4BFB-AFB9-5546A4C76C7D}" type="datetime1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057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CBBA-706A-40F2-AAF0-3515891FCE69}" type="datetime1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863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D00E-769F-4DB8-A057-E3F34DA13BB9}" type="datetime1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342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E7503-FB77-452F-B241-F05B743A6F61}" type="datetime1">
              <a:rPr lang="en-US" smtClean="0"/>
              <a:t>9/22/2023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914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11F3-08C0-4464-BF40-D0CDBEC586B3}" type="datetime1">
              <a:rPr lang="en-US" smtClean="0"/>
              <a:t>9/22/2023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88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3B9A1-BDB3-4DB4-BE0A-90466B8F5010}" type="datetime1">
              <a:rPr lang="en-US" smtClean="0"/>
              <a:t>9/22/2023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13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284C1-C212-4DD3-AE1F-CBDB06BD7D71}" type="datetime1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70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7726-18CC-4301-9AA1-476F5AE06F5D}" type="datetime1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52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69A0CAE-7709-4D1A-BB18-E8D7EAF7C857}" type="datetime1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71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  <p:sldLayoutId id="2147484076" r:id="rId12"/>
    <p:sldLayoutId id="2147484077" r:id="rId13"/>
    <p:sldLayoutId id="2147484078" r:id="rId14"/>
    <p:sldLayoutId id="2147484079" r:id="rId15"/>
    <p:sldLayoutId id="2147484080" r:id="rId16"/>
    <p:sldLayoutId id="2147484081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customXml" Target="../ink/ink5.xml"/><Relationship Id="rId18" Type="http://schemas.openxmlformats.org/officeDocument/2006/relationships/image" Target="../media/image13.png"/><Relationship Id="rId26" Type="http://schemas.openxmlformats.org/officeDocument/2006/relationships/image" Target="../media/image17.png"/><Relationship Id="rId3" Type="http://schemas.openxmlformats.org/officeDocument/2006/relationships/image" Target="../media/image5.png"/><Relationship Id="rId21" Type="http://schemas.openxmlformats.org/officeDocument/2006/relationships/customXml" Target="../ink/ink9.xml"/><Relationship Id="rId34" Type="http://schemas.openxmlformats.org/officeDocument/2006/relationships/image" Target="../media/image21.png"/><Relationship Id="rId7" Type="http://schemas.openxmlformats.org/officeDocument/2006/relationships/customXml" Target="../ink/ink2.xml"/><Relationship Id="rId12" Type="http://schemas.openxmlformats.org/officeDocument/2006/relationships/image" Target="../media/image10.png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33" Type="http://schemas.openxmlformats.org/officeDocument/2006/relationships/customXml" Target="../ink/ink15.xml"/><Relationship Id="rId2" Type="http://schemas.openxmlformats.org/officeDocument/2006/relationships/image" Target="../media/image2.jpg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29" Type="http://schemas.openxmlformats.org/officeDocument/2006/relationships/customXml" Target="../ink/ink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customXml" Target="../ink/ink4.xml"/><Relationship Id="rId24" Type="http://schemas.openxmlformats.org/officeDocument/2006/relationships/image" Target="../media/image16.png"/><Relationship Id="rId32" Type="http://schemas.openxmlformats.org/officeDocument/2006/relationships/image" Target="../media/image20.png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image" Target="../media/image18.png"/><Relationship Id="rId10" Type="http://schemas.openxmlformats.org/officeDocument/2006/relationships/image" Target="../media/image9.png"/><Relationship Id="rId19" Type="http://schemas.openxmlformats.org/officeDocument/2006/relationships/customXml" Target="../ink/ink8.xml"/><Relationship Id="rId31" Type="http://schemas.openxmlformats.org/officeDocument/2006/relationships/customXml" Target="../ink/ink14.xml"/><Relationship Id="rId4" Type="http://schemas.openxmlformats.org/officeDocument/2006/relationships/image" Target="../media/image6.png"/><Relationship Id="rId9" Type="http://schemas.openxmlformats.org/officeDocument/2006/relationships/customXml" Target="../ink/ink3.xml"/><Relationship Id="rId14" Type="http://schemas.openxmlformats.org/officeDocument/2006/relationships/image" Target="../media/image11.png"/><Relationship Id="rId22" Type="http://schemas.openxmlformats.org/officeDocument/2006/relationships/image" Target="../media/image15.png"/><Relationship Id="rId27" Type="http://schemas.openxmlformats.org/officeDocument/2006/relationships/customXml" Target="../ink/ink12.xml"/><Relationship Id="rId30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2.png"/><Relationship Id="rId4" Type="http://schemas.openxmlformats.org/officeDocument/2006/relationships/customXml" Target="../ink/ink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AED5322-D411-EA66-0ABD-9572F764E0E1}"/>
              </a:ext>
            </a:extLst>
          </p:cNvPr>
          <p:cNvSpPr/>
          <p:nvPr/>
        </p:nvSpPr>
        <p:spPr>
          <a:xfrm>
            <a:off x="4937761" y="4281054"/>
            <a:ext cx="6974378" cy="16168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800" dirty="0"/>
              <a:t>كورس تعليم التداول</a:t>
            </a:r>
          </a:p>
          <a:p>
            <a:pPr algn="ctr"/>
            <a:r>
              <a:rPr lang="ar-EG" dirty="0"/>
              <a:t>للمبتدأين</a:t>
            </a:r>
          </a:p>
          <a:p>
            <a:pPr algn="ctr"/>
            <a:r>
              <a:rPr lang="en-US" dirty="0"/>
              <a:t>From A  to  Z</a:t>
            </a:r>
          </a:p>
          <a:p>
            <a:pPr algn="ctr"/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Eng. Eslam Salman</a:t>
            </a:r>
          </a:p>
        </p:txBody>
      </p:sp>
    </p:spTree>
    <p:extLst>
      <p:ext uri="{BB962C8B-B14F-4D97-AF65-F5344CB8AC3E}">
        <p14:creationId xmlns:p14="http://schemas.microsoft.com/office/powerpoint/2010/main" val="210980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8404167" y="151177"/>
            <a:ext cx="2108491" cy="511466"/>
          </a:xfrm>
          <a:prstGeom prst="round2Diag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6120000" scaled="1"/>
          </a:gradFill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EG" sz="2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ادارة المخاطر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10372590" y="311748"/>
            <a:ext cx="280135" cy="259130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DA18075-7E03-B436-246A-7A22E35D3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5899630"/>
            <a:ext cx="1142245" cy="669925"/>
          </a:xfrm>
        </p:spPr>
        <p:txBody>
          <a:bodyPr/>
          <a:lstStyle/>
          <a:p>
            <a:r>
              <a:rPr lang="ar-EG" sz="8000" dirty="0">
                <a:solidFill>
                  <a:schemeClr val="tx1"/>
                </a:solidFill>
              </a:rPr>
              <a:t>1</a:t>
            </a:r>
            <a:endParaRPr lang="en-US" sz="8000" dirty="0">
              <a:solidFill>
                <a:schemeClr val="tx1"/>
              </a:solidFill>
            </a:endParaRPr>
          </a:p>
        </p:txBody>
      </p:sp>
      <p:sp>
        <p:nvSpPr>
          <p:cNvPr id="14" name="Rectangle: Diagonal Corners Rounded 13">
            <a:extLst>
              <a:ext uri="{FF2B5EF4-FFF2-40B4-BE49-F238E27FC236}">
                <a16:creationId xmlns:a16="http://schemas.microsoft.com/office/drawing/2014/main" id="{42261900-D221-2A4B-58FA-EA173A0F653C}"/>
              </a:ext>
            </a:extLst>
          </p:cNvPr>
          <p:cNvSpPr/>
          <p:nvPr/>
        </p:nvSpPr>
        <p:spPr>
          <a:xfrm>
            <a:off x="4712956" y="151177"/>
            <a:ext cx="3356565" cy="545521"/>
          </a:xfrm>
          <a:custGeom>
            <a:avLst/>
            <a:gdLst>
              <a:gd name="connsiteX0" fmla="*/ 90922 w 3356565"/>
              <a:gd name="connsiteY0" fmla="*/ 0 h 545521"/>
              <a:gd name="connsiteX1" fmla="*/ 537227 w 3356565"/>
              <a:gd name="connsiteY1" fmla="*/ 0 h 545521"/>
              <a:gd name="connsiteX2" fmla="*/ 1081500 w 3356565"/>
              <a:gd name="connsiteY2" fmla="*/ 0 h 545521"/>
              <a:gd name="connsiteX3" fmla="*/ 1691087 w 3356565"/>
              <a:gd name="connsiteY3" fmla="*/ 0 h 545521"/>
              <a:gd name="connsiteX4" fmla="*/ 2268017 w 3356565"/>
              <a:gd name="connsiteY4" fmla="*/ 0 h 545521"/>
              <a:gd name="connsiteX5" fmla="*/ 2779635 w 3356565"/>
              <a:gd name="connsiteY5" fmla="*/ 0 h 545521"/>
              <a:gd name="connsiteX6" fmla="*/ 3356565 w 3356565"/>
              <a:gd name="connsiteY6" fmla="*/ 0 h 545521"/>
              <a:gd name="connsiteX7" fmla="*/ 3356565 w 3356565"/>
              <a:gd name="connsiteY7" fmla="*/ 0 h 545521"/>
              <a:gd name="connsiteX8" fmla="*/ 3356565 w 3356565"/>
              <a:gd name="connsiteY8" fmla="*/ 454599 h 545521"/>
              <a:gd name="connsiteX9" fmla="*/ 3265643 w 3356565"/>
              <a:gd name="connsiteY9" fmla="*/ 545521 h 545521"/>
              <a:gd name="connsiteX10" fmla="*/ 2754026 w 3356565"/>
              <a:gd name="connsiteY10" fmla="*/ 545521 h 545521"/>
              <a:gd name="connsiteX11" fmla="*/ 2275065 w 3356565"/>
              <a:gd name="connsiteY11" fmla="*/ 545521 h 545521"/>
              <a:gd name="connsiteX12" fmla="*/ 1730791 w 3356565"/>
              <a:gd name="connsiteY12" fmla="*/ 545521 h 545521"/>
              <a:gd name="connsiteX13" fmla="*/ 1186517 w 3356565"/>
              <a:gd name="connsiteY13" fmla="*/ 545521 h 545521"/>
              <a:gd name="connsiteX14" fmla="*/ 609587 w 3356565"/>
              <a:gd name="connsiteY14" fmla="*/ 545521 h 545521"/>
              <a:gd name="connsiteX15" fmla="*/ 0 w 3356565"/>
              <a:gd name="connsiteY15" fmla="*/ 545521 h 545521"/>
              <a:gd name="connsiteX16" fmla="*/ 0 w 3356565"/>
              <a:gd name="connsiteY16" fmla="*/ 545521 h 545521"/>
              <a:gd name="connsiteX17" fmla="*/ 0 w 3356565"/>
              <a:gd name="connsiteY17" fmla="*/ 90922 h 545521"/>
              <a:gd name="connsiteX18" fmla="*/ 90922 w 3356565"/>
              <a:gd name="connsiteY18" fmla="*/ 0 h 545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56565" h="545521" fill="none" extrusionOk="0">
                <a:moveTo>
                  <a:pt x="90922" y="0"/>
                </a:moveTo>
                <a:cubicBezTo>
                  <a:pt x="262103" y="-33290"/>
                  <a:pt x="381575" y="14299"/>
                  <a:pt x="537227" y="0"/>
                </a:cubicBezTo>
                <a:cubicBezTo>
                  <a:pt x="692879" y="-14299"/>
                  <a:pt x="967670" y="48798"/>
                  <a:pt x="1081500" y="0"/>
                </a:cubicBezTo>
                <a:cubicBezTo>
                  <a:pt x="1195330" y="-48798"/>
                  <a:pt x="1556496" y="56119"/>
                  <a:pt x="1691087" y="0"/>
                </a:cubicBezTo>
                <a:cubicBezTo>
                  <a:pt x="1825678" y="-56119"/>
                  <a:pt x="2104325" y="14631"/>
                  <a:pt x="2268017" y="0"/>
                </a:cubicBezTo>
                <a:cubicBezTo>
                  <a:pt x="2431709" y="-14631"/>
                  <a:pt x="2659755" y="46798"/>
                  <a:pt x="2779635" y="0"/>
                </a:cubicBezTo>
                <a:cubicBezTo>
                  <a:pt x="2899515" y="-46798"/>
                  <a:pt x="3233175" y="3961"/>
                  <a:pt x="3356565" y="0"/>
                </a:cubicBezTo>
                <a:lnTo>
                  <a:pt x="3356565" y="0"/>
                </a:lnTo>
                <a:cubicBezTo>
                  <a:pt x="3400870" y="197510"/>
                  <a:pt x="3348701" y="297081"/>
                  <a:pt x="3356565" y="454599"/>
                </a:cubicBezTo>
                <a:cubicBezTo>
                  <a:pt x="3369205" y="512404"/>
                  <a:pt x="3307542" y="546983"/>
                  <a:pt x="3265643" y="545521"/>
                </a:cubicBezTo>
                <a:cubicBezTo>
                  <a:pt x="3110345" y="576270"/>
                  <a:pt x="2959563" y="499780"/>
                  <a:pt x="2754026" y="545521"/>
                </a:cubicBezTo>
                <a:cubicBezTo>
                  <a:pt x="2548489" y="591262"/>
                  <a:pt x="2504901" y="517534"/>
                  <a:pt x="2275065" y="545521"/>
                </a:cubicBezTo>
                <a:cubicBezTo>
                  <a:pt x="2045229" y="573508"/>
                  <a:pt x="1848646" y="505256"/>
                  <a:pt x="1730791" y="545521"/>
                </a:cubicBezTo>
                <a:cubicBezTo>
                  <a:pt x="1612936" y="585786"/>
                  <a:pt x="1414449" y="515271"/>
                  <a:pt x="1186517" y="545521"/>
                </a:cubicBezTo>
                <a:cubicBezTo>
                  <a:pt x="958585" y="575771"/>
                  <a:pt x="844299" y="545108"/>
                  <a:pt x="609587" y="545521"/>
                </a:cubicBezTo>
                <a:cubicBezTo>
                  <a:pt x="374875" y="545934"/>
                  <a:pt x="278138" y="505367"/>
                  <a:pt x="0" y="545521"/>
                </a:cubicBezTo>
                <a:lnTo>
                  <a:pt x="0" y="545521"/>
                </a:lnTo>
                <a:cubicBezTo>
                  <a:pt x="-1417" y="350046"/>
                  <a:pt x="14464" y="295543"/>
                  <a:pt x="0" y="90922"/>
                </a:cubicBezTo>
                <a:cubicBezTo>
                  <a:pt x="-5103" y="42351"/>
                  <a:pt x="41881" y="28"/>
                  <a:pt x="90922" y="0"/>
                </a:cubicBezTo>
                <a:close/>
              </a:path>
              <a:path w="3356565" h="545521" stroke="0" extrusionOk="0">
                <a:moveTo>
                  <a:pt x="90922" y="0"/>
                </a:moveTo>
                <a:cubicBezTo>
                  <a:pt x="295906" y="-27023"/>
                  <a:pt x="483881" y="14710"/>
                  <a:pt x="700509" y="0"/>
                </a:cubicBezTo>
                <a:cubicBezTo>
                  <a:pt x="917137" y="-14710"/>
                  <a:pt x="982965" y="41515"/>
                  <a:pt x="1146813" y="0"/>
                </a:cubicBezTo>
                <a:cubicBezTo>
                  <a:pt x="1310661" y="-41515"/>
                  <a:pt x="1572454" y="50122"/>
                  <a:pt x="1756400" y="0"/>
                </a:cubicBezTo>
                <a:cubicBezTo>
                  <a:pt x="1940346" y="-50122"/>
                  <a:pt x="2210497" y="70096"/>
                  <a:pt x="2365987" y="0"/>
                </a:cubicBezTo>
                <a:cubicBezTo>
                  <a:pt x="2521477" y="-70096"/>
                  <a:pt x="2872667" y="23523"/>
                  <a:pt x="3356565" y="0"/>
                </a:cubicBezTo>
                <a:lnTo>
                  <a:pt x="3356565" y="0"/>
                </a:lnTo>
                <a:cubicBezTo>
                  <a:pt x="3376701" y="155890"/>
                  <a:pt x="3345874" y="342290"/>
                  <a:pt x="3356565" y="454599"/>
                </a:cubicBezTo>
                <a:cubicBezTo>
                  <a:pt x="3354427" y="510143"/>
                  <a:pt x="3313814" y="544993"/>
                  <a:pt x="3265643" y="545521"/>
                </a:cubicBezTo>
                <a:cubicBezTo>
                  <a:pt x="3078392" y="593537"/>
                  <a:pt x="2937696" y="535607"/>
                  <a:pt x="2754026" y="545521"/>
                </a:cubicBezTo>
                <a:cubicBezTo>
                  <a:pt x="2570356" y="555435"/>
                  <a:pt x="2524494" y="503162"/>
                  <a:pt x="2307721" y="545521"/>
                </a:cubicBezTo>
                <a:cubicBezTo>
                  <a:pt x="2090949" y="587880"/>
                  <a:pt x="1933154" y="504888"/>
                  <a:pt x="1763447" y="545521"/>
                </a:cubicBezTo>
                <a:cubicBezTo>
                  <a:pt x="1593740" y="586154"/>
                  <a:pt x="1497874" y="533954"/>
                  <a:pt x="1251830" y="545521"/>
                </a:cubicBezTo>
                <a:cubicBezTo>
                  <a:pt x="1005786" y="557088"/>
                  <a:pt x="915217" y="506679"/>
                  <a:pt x="707556" y="545521"/>
                </a:cubicBezTo>
                <a:cubicBezTo>
                  <a:pt x="499895" y="584363"/>
                  <a:pt x="339094" y="468649"/>
                  <a:pt x="0" y="545521"/>
                </a:cubicBezTo>
                <a:lnTo>
                  <a:pt x="0" y="545521"/>
                </a:lnTo>
                <a:cubicBezTo>
                  <a:pt x="-6640" y="364187"/>
                  <a:pt x="25431" y="186204"/>
                  <a:pt x="0" y="90922"/>
                </a:cubicBezTo>
                <a:cubicBezTo>
                  <a:pt x="7946" y="32565"/>
                  <a:pt x="43959" y="4906"/>
                  <a:pt x="90922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التحكم في المشاعر في التداول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Explosion: 8 Points 14">
            <a:extLst>
              <a:ext uri="{FF2B5EF4-FFF2-40B4-BE49-F238E27FC236}">
                <a16:creationId xmlns:a16="http://schemas.microsoft.com/office/drawing/2014/main" id="{E53AE381-762A-A63F-4ABB-56E264065901}"/>
              </a:ext>
            </a:extLst>
          </p:cNvPr>
          <p:cNvSpPr/>
          <p:nvPr/>
        </p:nvSpPr>
        <p:spPr>
          <a:xfrm>
            <a:off x="7938244" y="47269"/>
            <a:ext cx="325856" cy="411237"/>
          </a:xfrm>
          <a:prstGeom prst="irregularSeal1">
            <a:avLst/>
          </a:pr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2A79DF-1836-A752-E4D9-E0CCE18ACC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660" y="899431"/>
            <a:ext cx="7396679" cy="505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87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8404167" y="151177"/>
            <a:ext cx="2108491" cy="511466"/>
          </a:xfrm>
          <a:prstGeom prst="round2Diag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6120000" scaled="1"/>
          </a:gradFill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EG" sz="2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ادارة المخاطر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10372590" y="311748"/>
            <a:ext cx="280135" cy="259130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DA18075-7E03-B436-246A-7A22E35D3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5899630"/>
            <a:ext cx="1142245" cy="669925"/>
          </a:xfrm>
        </p:spPr>
        <p:txBody>
          <a:bodyPr/>
          <a:lstStyle/>
          <a:p>
            <a:r>
              <a:rPr lang="ar-EG" sz="8000" dirty="0">
                <a:solidFill>
                  <a:schemeClr val="tx1"/>
                </a:solidFill>
              </a:rPr>
              <a:t>2</a:t>
            </a:r>
            <a:endParaRPr lang="en-US" sz="8000" dirty="0">
              <a:solidFill>
                <a:schemeClr val="tx1"/>
              </a:solidFill>
            </a:endParaRPr>
          </a:p>
        </p:txBody>
      </p:sp>
      <p:sp>
        <p:nvSpPr>
          <p:cNvPr id="14" name="Rectangle: Diagonal Corners Rounded 13">
            <a:extLst>
              <a:ext uri="{FF2B5EF4-FFF2-40B4-BE49-F238E27FC236}">
                <a16:creationId xmlns:a16="http://schemas.microsoft.com/office/drawing/2014/main" id="{42261900-D221-2A4B-58FA-EA173A0F653C}"/>
              </a:ext>
            </a:extLst>
          </p:cNvPr>
          <p:cNvSpPr/>
          <p:nvPr/>
        </p:nvSpPr>
        <p:spPr>
          <a:xfrm>
            <a:off x="4712956" y="151177"/>
            <a:ext cx="3356565" cy="545521"/>
          </a:xfrm>
          <a:custGeom>
            <a:avLst/>
            <a:gdLst>
              <a:gd name="connsiteX0" fmla="*/ 90922 w 3356565"/>
              <a:gd name="connsiteY0" fmla="*/ 0 h 545521"/>
              <a:gd name="connsiteX1" fmla="*/ 537227 w 3356565"/>
              <a:gd name="connsiteY1" fmla="*/ 0 h 545521"/>
              <a:gd name="connsiteX2" fmla="*/ 1081500 w 3356565"/>
              <a:gd name="connsiteY2" fmla="*/ 0 h 545521"/>
              <a:gd name="connsiteX3" fmla="*/ 1691087 w 3356565"/>
              <a:gd name="connsiteY3" fmla="*/ 0 h 545521"/>
              <a:gd name="connsiteX4" fmla="*/ 2268017 w 3356565"/>
              <a:gd name="connsiteY4" fmla="*/ 0 h 545521"/>
              <a:gd name="connsiteX5" fmla="*/ 2779635 w 3356565"/>
              <a:gd name="connsiteY5" fmla="*/ 0 h 545521"/>
              <a:gd name="connsiteX6" fmla="*/ 3356565 w 3356565"/>
              <a:gd name="connsiteY6" fmla="*/ 0 h 545521"/>
              <a:gd name="connsiteX7" fmla="*/ 3356565 w 3356565"/>
              <a:gd name="connsiteY7" fmla="*/ 0 h 545521"/>
              <a:gd name="connsiteX8" fmla="*/ 3356565 w 3356565"/>
              <a:gd name="connsiteY8" fmla="*/ 454599 h 545521"/>
              <a:gd name="connsiteX9" fmla="*/ 3265643 w 3356565"/>
              <a:gd name="connsiteY9" fmla="*/ 545521 h 545521"/>
              <a:gd name="connsiteX10" fmla="*/ 2754026 w 3356565"/>
              <a:gd name="connsiteY10" fmla="*/ 545521 h 545521"/>
              <a:gd name="connsiteX11" fmla="*/ 2275065 w 3356565"/>
              <a:gd name="connsiteY11" fmla="*/ 545521 h 545521"/>
              <a:gd name="connsiteX12" fmla="*/ 1730791 w 3356565"/>
              <a:gd name="connsiteY12" fmla="*/ 545521 h 545521"/>
              <a:gd name="connsiteX13" fmla="*/ 1186517 w 3356565"/>
              <a:gd name="connsiteY13" fmla="*/ 545521 h 545521"/>
              <a:gd name="connsiteX14" fmla="*/ 609587 w 3356565"/>
              <a:gd name="connsiteY14" fmla="*/ 545521 h 545521"/>
              <a:gd name="connsiteX15" fmla="*/ 0 w 3356565"/>
              <a:gd name="connsiteY15" fmla="*/ 545521 h 545521"/>
              <a:gd name="connsiteX16" fmla="*/ 0 w 3356565"/>
              <a:gd name="connsiteY16" fmla="*/ 545521 h 545521"/>
              <a:gd name="connsiteX17" fmla="*/ 0 w 3356565"/>
              <a:gd name="connsiteY17" fmla="*/ 90922 h 545521"/>
              <a:gd name="connsiteX18" fmla="*/ 90922 w 3356565"/>
              <a:gd name="connsiteY18" fmla="*/ 0 h 545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56565" h="545521" fill="none" extrusionOk="0">
                <a:moveTo>
                  <a:pt x="90922" y="0"/>
                </a:moveTo>
                <a:cubicBezTo>
                  <a:pt x="262103" y="-33290"/>
                  <a:pt x="381575" y="14299"/>
                  <a:pt x="537227" y="0"/>
                </a:cubicBezTo>
                <a:cubicBezTo>
                  <a:pt x="692879" y="-14299"/>
                  <a:pt x="967670" y="48798"/>
                  <a:pt x="1081500" y="0"/>
                </a:cubicBezTo>
                <a:cubicBezTo>
                  <a:pt x="1195330" y="-48798"/>
                  <a:pt x="1556496" y="56119"/>
                  <a:pt x="1691087" y="0"/>
                </a:cubicBezTo>
                <a:cubicBezTo>
                  <a:pt x="1825678" y="-56119"/>
                  <a:pt x="2104325" y="14631"/>
                  <a:pt x="2268017" y="0"/>
                </a:cubicBezTo>
                <a:cubicBezTo>
                  <a:pt x="2431709" y="-14631"/>
                  <a:pt x="2659755" y="46798"/>
                  <a:pt x="2779635" y="0"/>
                </a:cubicBezTo>
                <a:cubicBezTo>
                  <a:pt x="2899515" y="-46798"/>
                  <a:pt x="3233175" y="3961"/>
                  <a:pt x="3356565" y="0"/>
                </a:cubicBezTo>
                <a:lnTo>
                  <a:pt x="3356565" y="0"/>
                </a:lnTo>
                <a:cubicBezTo>
                  <a:pt x="3400870" y="197510"/>
                  <a:pt x="3348701" y="297081"/>
                  <a:pt x="3356565" y="454599"/>
                </a:cubicBezTo>
                <a:cubicBezTo>
                  <a:pt x="3369205" y="512404"/>
                  <a:pt x="3307542" y="546983"/>
                  <a:pt x="3265643" y="545521"/>
                </a:cubicBezTo>
                <a:cubicBezTo>
                  <a:pt x="3110345" y="576270"/>
                  <a:pt x="2959563" y="499780"/>
                  <a:pt x="2754026" y="545521"/>
                </a:cubicBezTo>
                <a:cubicBezTo>
                  <a:pt x="2548489" y="591262"/>
                  <a:pt x="2504901" y="517534"/>
                  <a:pt x="2275065" y="545521"/>
                </a:cubicBezTo>
                <a:cubicBezTo>
                  <a:pt x="2045229" y="573508"/>
                  <a:pt x="1848646" y="505256"/>
                  <a:pt x="1730791" y="545521"/>
                </a:cubicBezTo>
                <a:cubicBezTo>
                  <a:pt x="1612936" y="585786"/>
                  <a:pt x="1414449" y="515271"/>
                  <a:pt x="1186517" y="545521"/>
                </a:cubicBezTo>
                <a:cubicBezTo>
                  <a:pt x="958585" y="575771"/>
                  <a:pt x="844299" y="545108"/>
                  <a:pt x="609587" y="545521"/>
                </a:cubicBezTo>
                <a:cubicBezTo>
                  <a:pt x="374875" y="545934"/>
                  <a:pt x="278138" y="505367"/>
                  <a:pt x="0" y="545521"/>
                </a:cubicBezTo>
                <a:lnTo>
                  <a:pt x="0" y="545521"/>
                </a:lnTo>
                <a:cubicBezTo>
                  <a:pt x="-1417" y="350046"/>
                  <a:pt x="14464" y="295543"/>
                  <a:pt x="0" y="90922"/>
                </a:cubicBezTo>
                <a:cubicBezTo>
                  <a:pt x="-5103" y="42351"/>
                  <a:pt x="41881" y="28"/>
                  <a:pt x="90922" y="0"/>
                </a:cubicBezTo>
                <a:close/>
              </a:path>
              <a:path w="3356565" h="545521" stroke="0" extrusionOk="0">
                <a:moveTo>
                  <a:pt x="90922" y="0"/>
                </a:moveTo>
                <a:cubicBezTo>
                  <a:pt x="295906" y="-27023"/>
                  <a:pt x="483881" y="14710"/>
                  <a:pt x="700509" y="0"/>
                </a:cubicBezTo>
                <a:cubicBezTo>
                  <a:pt x="917137" y="-14710"/>
                  <a:pt x="982965" y="41515"/>
                  <a:pt x="1146813" y="0"/>
                </a:cubicBezTo>
                <a:cubicBezTo>
                  <a:pt x="1310661" y="-41515"/>
                  <a:pt x="1572454" y="50122"/>
                  <a:pt x="1756400" y="0"/>
                </a:cubicBezTo>
                <a:cubicBezTo>
                  <a:pt x="1940346" y="-50122"/>
                  <a:pt x="2210497" y="70096"/>
                  <a:pt x="2365987" y="0"/>
                </a:cubicBezTo>
                <a:cubicBezTo>
                  <a:pt x="2521477" y="-70096"/>
                  <a:pt x="2872667" y="23523"/>
                  <a:pt x="3356565" y="0"/>
                </a:cubicBezTo>
                <a:lnTo>
                  <a:pt x="3356565" y="0"/>
                </a:lnTo>
                <a:cubicBezTo>
                  <a:pt x="3376701" y="155890"/>
                  <a:pt x="3345874" y="342290"/>
                  <a:pt x="3356565" y="454599"/>
                </a:cubicBezTo>
                <a:cubicBezTo>
                  <a:pt x="3354427" y="510143"/>
                  <a:pt x="3313814" y="544993"/>
                  <a:pt x="3265643" y="545521"/>
                </a:cubicBezTo>
                <a:cubicBezTo>
                  <a:pt x="3078392" y="593537"/>
                  <a:pt x="2937696" y="535607"/>
                  <a:pt x="2754026" y="545521"/>
                </a:cubicBezTo>
                <a:cubicBezTo>
                  <a:pt x="2570356" y="555435"/>
                  <a:pt x="2524494" y="503162"/>
                  <a:pt x="2307721" y="545521"/>
                </a:cubicBezTo>
                <a:cubicBezTo>
                  <a:pt x="2090949" y="587880"/>
                  <a:pt x="1933154" y="504888"/>
                  <a:pt x="1763447" y="545521"/>
                </a:cubicBezTo>
                <a:cubicBezTo>
                  <a:pt x="1593740" y="586154"/>
                  <a:pt x="1497874" y="533954"/>
                  <a:pt x="1251830" y="545521"/>
                </a:cubicBezTo>
                <a:cubicBezTo>
                  <a:pt x="1005786" y="557088"/>
                  <a:pt x="915217" y="506679"/>
                  <a:pt x="707556" y="545521"/>
                </a:cubicBezTo>
                <a:cubicBezTo>
                  <a:pt x="499895" y="584363"/>
                  <a:pt x="339094" y="468649"/>
                  <a:pt x="0" y="545521"/>
                </a:cubicBezTo>
                <a:lnTo>
                  <a:pt x="0" y="545521"/>
                </a:lnTo>
                <a:cubicBezTo>
                  <a:pt x="-6640" y="364187"/>
                  <a:pt x="25431" y="186204"/>
                  <a:pt x="0" y="90922"/>
                </a:cubicBezTo>
                <a:cubicBezTo>
                  <a:pt x="7946" y="32565"/>
                  <a:pt x="43959" y="4906"/>
                  <a:pt x="90922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التحكم في المشاعر في التداول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Explosion: 8 Points 14">
            <a:extLst>
              <a:ext uri="{FF2B5EF4-FFF2-40B4-BE49-F238E27FC236}">
                <a16:creationId xmlns:a16="http://schemas.microsoft.com/office/drawing/2014/main" id="{E53AE381-762A-A63F-4ABB-56E264065901}"/>
              </a:ext>
            </a:extLst>
          </p:cNvPr>
          <p:cNvSpPr/>
          <p:nvPr/>
        </p:nvSpPr>
        <p:spPr>
          <a:xfrm>
            <a:off x="7938244" y="47269"/>
            <a:ext cx="325856" cy="411237"/>
          </a:xfrm>
          <a:prstGeom prst="irregularSeal1">
            <a:avLst/>
          </a:pr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Blog">
            <a:extLst>
              <a:ext uri="{FF2B5EF4-FFF2-40B4-BE49-F238E27FC236}">
                <a16:creationId xmlns:a16="http://schemas.microsoft.com/office/drawing/2014/main" id="{3A93C44F-27CC-C607-8E77-FAE594534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394" y="914745"/>
            <a:ext cx="7648835" cy="48700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711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8404167" y="151177"/>
            <a:ext cx="2108491" cy="511466"/>
          </a:xfrm>
          <a:prstGeom prst="round2Diag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6120000" scaled="1"/>
          </a:gradFill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EG" sz="2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ادارة المخاطر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10372590" y="311748"/>
            <a:ext cx="280135" cy="259130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DA18075-7E03-B436-246A-7A22E35D3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5899630"/>
            <a:ext cx="1142245" cy="669925"/>
          </a:xfrm>
        </p:spPr>
        <p:txBody>
          <a:bodyPr/>
          <a:lstStyle/>
          <a:p>
            <a:r>
              <a:rPr lang="ar-EG" sz="8000" dirty="0">
                <a:solidFill>
                  <a:schemeClr val="tx1"/>
                </a:solidFill>
              </a:rPr>
              <a:t>3</a:t>
            </a:r>
            <a:endParaRPr lang="en-US" sz="8000" dirty="0">
              <a:solidFill>
                <a:schemeClr val="tx1"/>
              </a:solidFill>
            </a:endParaRPr>
          </a:p>
        </p:txBody>
      </p:sp>
      <p:sp>
        <p:nvSpPr>
          <p:cNvPr id="14" name="Rectangle: Diagonal Corners Rounded 13">
            <a:extLst>
              <a:ext uri="{FF2B5EF4-FFF2-40B4-BE49-F238E27FC236}">
                <a16:creationId xmlns:a16="http://schemas.microsoft.com/office/drawing/2014/main" id="{42261900-D221-2A4B-58FA-EA173A0F653C}"/>
              </a:ext>
            </a:extLst>
          </p:cNvPr>
          <p:cNvSpPr/>
          <p:nvPr/>
        </p:nvSpPr>
        <p:spPr>
          <a:xfrm>
            <a:off x="4712956" y="151177"/>
            <a:ext cx="3356565" cy="545521"/>
          </a:xfrm>
          <a:custGeom>
            <a:avLst/>
            <a:gdLst>
              <a:gd name="connsiteX0" fmla="*/ 90922 w 3356565"/>
              <a:gd name="connsiteY0" fmla="*/ 0 h 545521"/>
              <a:gd name="connsiteX1" fmla="*/ 537227 w 3356565"/>
              <a:gd name="connsiteY1" fmla="*/ 0 h 545521"/>
              <a:gd name="connsiteX2" fmla="*/ 1081500 w 3356565"/>
              <a:gd name="connsiteY2" fmla="*/ 0 h 545521"/>
              <a:gd name="connsiteX3" fmla="*/ 1691087 w 3356565"/>
              <a:gd name="connsiteY3" fmla="*/ 0 h 545521"/>
              <a:gd name="connsiteX4" fmla="*/ 2268017 w 3356565"/>
              <a:gd name="connsiteY4" fmla="*/ 0 h 545521"/>
              <a:gd name="connsiteX5" fmla="*/ 2779635 w 3356565"/>
              <a:gd name="connsiteY5" fmla="*/ 0 h 545521"/>
              <a:gd name="connsiteX6" fmla="*/ 3356565 w 3356565"/>
              <a:gd name="connsiteY6" fmla="*/ 0 h 545521"/>
              <a:gd name="connsiteX7" fmla="*/ 3356565 w 3356565"/>
              <a:gd name="connsiteY7" fmla="*/ 0 h 545521"/>
              <a:gd name="connsiteX8" fmla="*/ 3356565 w 3356565"/>
              <a:gd name="connsiteY8" fmla="*/ 454599 h 545521"/>
              <a:gd name="connsiteX9" fmla="*/ 3265643 w 3356565"/>
              <a:gd name="connsiteY9" fmla="*/ 545521 h 545521"/>
              <a:gd name="connsiteX10" fmla="*/ 2754026 w 3356565"/>
              <a:gd name="connsiteY10" fmla="*/ 545521 h 545521"/>
              <a:gd name="connsiteX11" fmla="*/ 2275065 w 3356565"/>
              <a:gd name="connsiteY11" fmla="*/ 545521 h 545521"/>
              <a:gd name="connsiteX12" fmla="*/ 1730791 w 3356565"/>
              <a:gd name="connsiteY12" fmla="*/ 545521 h 545521"/>
              <a:gd name="connsiteX13" fmla="*/ 1186517 w 3356565"/>
              <a:gd name="connsiteY13" fmla="*/ 545521 h 545521"/>
              <a:gd name="connsiteX14" fmla="*/ 609587 w 3356565"/>
              <a:gd name="connsiteY14" fmla="*/ 545521 h 545521"/>
              <a:gd name="connsiteX15" fmla="*/ 0 w 3356565"/>
              <a:gd name="connsiteY15" fmla="*/ 545521 h 545521"/>
              <a:gd name="connsiteX16" fmla="*/ 0 w 3356565"/>
              <a:gd name="connsiteY16" fmla="*/ 545521 h 545521"/>
              <a:gd name="connsiteX17" fmla="*/ 0 w 3356565"/>
              <a:gd name="connsiteY17" fmla="*/ 90922 h 545521"/>
              <a:gd name="connsiteX18" fmla="*/ 90922 w 3356565"/>
              <a:gd name="connsiteY18" fmla="*/ 0 h 545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56565" h="545521" fill="none" extrusionOk="0">
                <a:moveTo>
                  <a:pt x="90922" y="0"/>
                </a:moveTo>
                <a:cubicBezTo>
                  <a:pt x="262103" y="-33290"/>
                  <a:pt x="381575" y="14299"/>
                  <a:pt x="537227" y="0"/>
                </a:cubicBezTo>
                <a:cubicBezTo>
                  <a:pt x="692879" y="-14299"/>
                  <a:pt x="967670" y="48798"/>
                  <a:pt x="1081500" y="0"/>
                </a:cubicBezTo>
                <a:cubicBezTo>
                  <a:pt x="1195330" y="-48798"/>
                  <a:pt x="1556496" y="56119"/>
                  <a:pt x="1691087" y="0"/>
                </a:cubicBezTo>
                <a:cubicBezTo>
                  <a:pt x="1825678" y="-56119"/>
                  <a:pt x="2104325" y="14631"/>
                  <a:pt x="2268017" y="0"/>
                </a:cubicBezTo>
                <a:cubicBezTo>
                  <a:pt x="2431709" y="-14631"/>
                  <a:pt x="2659755" y="46798"/>
                  <a:pt x="2779635" y="0"/>
                </a:cubicBezTo>
                <a:cubicBezTo>
                  <a:pt x="2899515" y="-46798"/>
                  <a:pt x="3233175" y="3961"/>
                  <a:pt x="3356565" y="0"/>
                </a:cubicBezTo>
                <a:lnTo>
                  <a:pt x="3356565" y="0"/>
                </a:lnTo>
                <a:cubicBezTo>
                  <a:pt x="3400870" y="197510"/>
                  <a:pt x="3348701" y="297081"/>
                  <a:pt x="3356565" y="454599"/>
                </a:cubicBezTo>
                <a:cubicBezTo>
                  <a:pt x="3369205" y="512404"/>
                  <a:pt x="3307542" y="546983"/>
                  <a:pt x="3265643" y="545521"/>
                </a:cubicBezTo>
                <a:cubicBezTo>
                  <a:pt x="3110345" y="576270"/>
                  <a:pt x="2959563" y="499780"/>
                  <a:pt x="2754026" y="545521"/>
                </a:cubicBezTo>
                <a:cubicBezTo>
                  <a:pt x="2548489" y="591262"/>
                  <a:pt x="2504901" y="517534"/>
                  <a:pt x="2275065" y="545521"/>
                </a:cubicBezTo>
                <a:cubicBezTo>
                  <a:pt x="2045229" y="573508"/>
                  <a:pt x="1848646" y="505256"/>
                  <a:pt x="1730791" y="545521"/>
                </a:cubicBezTo>
                <a:cubicBezTo>
                  <a:pt x="1612936" y="585786"/>
                  <a:pt x="1414449" y="515271"/>
                  <a:pt x="1186517" y="545521"/>
                </a:cubicBezTo>
                <a:cubicBezTo>
                  <a:pt x="958585" y="575771"/>
                  <a:pt x="844299" y="545108"/>
                  <a:pt x="609587" y="545521"/>
                </a:cubicBezTo>
                <a:cubicBezTo>
                  <a:pt x="374875" y="545934"/>
                  <a:pt x="278138" y="505367"/>
                  <a:pt x="0" y="545521"/>
                </a:cubicBezTo>
                <a:lnTo>
                  <a:pt x="0" y="545521"/>
                </a:lnTo>
                <a:cubicBezTo>
                  <a:pt x="-1417" y="350046"/>
                  <a:pt x="14464" y="295543"/>
                  <a:pt x="0" y="90922"/>
                </a:cubicBezTo>
                <a:cubicBezTo>
                  <a:pt x="-5103" y="42351"/>
                  <a:pt x="41881" y="28"/>
                  <a:pt x="90922" y="0"/>
                </a:cubicBezTo>
                <a:close/>
              </a:path>
              <a:path w="3356565" h="545521" stroke="0" extrusionOk="0">
                <a:moveTo>
                  <a:pt x="90922" y="0"/>
                </a:moveTo>
                <a:cubicBezTo>
                  <a:pt x="295906" y="-27023"/>
                  <a:pt x="483881" y="14710"/>
                  <a:pt x="700509" y="0"/>
                </a:cubicBezTo>
                <a:cubicBezTo>
                  <a:pt x="917137" y="-14710"/>
                  <a:pt x="982965" y="41515"/>
                  <a:pt x="1146813" y="0"/>
                </a:cubicBezTo>
                <a:cubicBezTo>
                  <a:pt x="1310661" y="-41515"/>
                  <a:pt x="1572454" y="50122"/>
                  <a:pt x="1756400" y="0"/>
                </a:cubicBezTo>
                <a:cubicBezTo>
                  <a:pt x="1940346" y="-50122"/>
                  <a:pt x="2210497" y="70096"/>
                  <a:pt x="2365987" y="0"/>
                </a:cubicBezTo>
                <a:cubicBezTo>
                  <a:pt x="2521477" y="-70096"/>
                  <a:pt x="2872667" y="23523"/>
                  <a:pt x="3356565" y="0"/>
                </a:cubicBezTo>
                <a:lnTo>
                  <a:pt x="3356565" y="0"/>
                </a:lnTo>
                <a:cubicBezTo>
                  <a:pt x="3376701" y="155890"/>
                  <a:pt x="3345874" y="342290"/>
                  <a:pt x="3356565" y="454599"/>
                </a:cubicBezTo>
                <a:cubicBezTo>
                  <a:pt x="3354427" y="510143"/>
                  <a:pt x="3313814" y="544993"/>
                  <a:pt x="3265643" y="545521"/>
                </a:cubicBezTo>
                <a:cubicBezTo>
                  <a:pt x="3078392" y="593537"/>
                  <a:pt x="2937696" y="535607"/>
                  <a:pt x="2754026" y="545521"/>
                </a:cubicBezTo>
                <a:cubicBezTo>
                  <a:pt x="2570356" y="555435"/>
                  <a:pt x="2524494" y="503162"/>
                  <a:pt x="2307721" y="545521"/>
                </a:cubicBezTo>
                <a:cubicBezTo>
                  <a:pt x="2090949" y="587880"/>
                  <a:pt x="1933154" y="504888"/>
                  <a:pt x="1763447" y="545521"/>
                </a:cubicBezTo>
                <a:cubicBezTo>
                  <a:pt x="1593740" y="586154"/>
                  <a:pt x="1497874" y="533954"/>
                  <a:pt x="1251830" y="545521"/>
                </a:cubicBezTo>
                <a:cubicBezTo>
                  <a:pt x="1005786" y="557088"/>
                  <a:pt x="915217" y="506679"/>
                  <a:pt x="707556" y="545521"/>
                </a:cubicBezTo>
                <a:cubicBezTo>
                  <a:pt x="499895" y="584363"/>
                  <a:pt x="339094" y="468649"/>
                  <a:pt x="0" y="545521"/>
                </a:cubicBezTo>
                <a:lnTo>
                  <a:pt x="0" y="545521"/>
                </a:lnTo>
                <a:cubicBezTo>
                  <a:pt x="-6640" y="364187"/>
                  <a:pt x="25431" y="186204"/>
                  <a:pt x="0" y="90922"/>
                </a:cubicBezTo>
                <a:cubicBezTo>
                  <a:pt x="7946" y="32565"/>
                  <a:pt x="43959" y="4906"/>
                  <a:pt x="90922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التحكم في المشاعر في التداول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Explosion: 8 Points 14">
            <a:extLst>
              <a:ext uri="{FF2B5EF4-FFF2-40B4-BE49-F238E27FC236}">
                <a16:creationId xmlns:a16="http://schemas.microsoft.com/office/drawing/2014/main" id="{E53AE381-762A-A63F-4ABB-56E264065901}"/>
              </a:ext>
            </a:extLst>
          </p:cNvPr>
          <p:cNvSpPr/>
          <p:nvPr/>
        </p:nvSpPr>
        <p:spPr>
          <a:xfrm>
            <a:off x="7938244" y="47269"/>
            <a:ext cx="325856" cy="411237"/>
          </a:xfrm>
          <a:prstGeom prst="irregularSeal1">
            <a:avLst/>
          </a:pr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Blog">
            <a:extLst>
              <a:ext uri="{FF2B5EF4-FFF2-40B4-BE49-F238E27FC236}">
                <a16:creationId xmlns:a16="http://schemas.microsoft.com/office/drawing/2014/main" id="{3A93C44F-27CC-C607-8E77-FAE594534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932" y="993998"/>
            <a:ext cx="7648835" cy="48700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EC1F45-FC39-A44C-62B8-49E24124CD8C}"/>
              </a:ext>
            </a:extLst>
          </p:cNvPr>
          <p:cNvSpPr txBox="1"/>
          <p:nvPr/>
        </p:nvSpPr>
        <p:spPr>
          <a:xfrm>
            <a:off x="1072342" y="3940233"/>
            <a:ext cx="918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dirty="0">
                <a:solidFill>
                  <a:srgbClr val="FF0000"/>
                </a:solidFill>
              </a:rPr>
              <a:t>تفائل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3178E7-DDD5-645D-353D-4E38B943EE2B}"/>
              </a:ext>
            </a:extLst>
          </p:cNvPr>
          <p:cNvSpPr txBox="1"/>
          <p:nvPr/>
        </p:nvSpPr>
        <p:spPr>
          <a:xfrm>
            <a:off x="958734" y="2812473"/>
            <a:ext cx="918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dirty="0">
                <a:solidFill>
                  <a:srgbClr val="FF0000"/>
                </a:solidFill>
              </a:rPr>
              <a:t>اثارة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F30D48-2856-DBF7-9B6B-0020FE15F0CF}"/>
              </a:ext>
            </a:extLst>
          </p:cNvPr>
          <p:cNvSpPr txBox="1"/>
          <p:nvPr/>
        </p:nvSpPr>
        <p:spPr>
          <a:xfrm>
            <a:off x="958734" y="2187633"/>
            <a:ext cx="918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dirty="0">
                <a:solidFill>
                  <a:srgbClr val="FF0000"/>
                </a:solidFill>
              </a:rPr>
              <a:t>تشويق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6FD0F1-624D-E50E-FE51-23796C412268}"/>
              </a:ext>
            </a:extLst>
          </p:cNvPr>
          <p:cNvSpPr txBox="1"/>
          <p:nvPr/>
        </p:nvSpPr>
        <p:spPr>
          <a:xfrm>
            <a:off x="3704705" y="1537855"/>
            <a:ext cx="918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dirty="0">
                <a:solidFill>
                  <a:srgbClr val="FF0000"/>
                </a:solidFill>
              </a:rPr>
              <a:t>نشوة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F6B151-4605-C55C-8DFD-3E7CFAA13AE5}"/>
              </a:ext>
            </a:extLst>
          </p:cNvPr>
          <p:cNvSpPr txBox="1"/>
          <p:nvPr/>
        </p:nvSpPr>
        <p:spPr>
          <a:xfrm>
            <a:off x="4547061" y="1569721"/>
            <a:ext cx="918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dirty="0">
                <a:solidFill>
                  <a:srgbClr val="FF0000"/>
                </a:solidFill>
              </a:rPr>
              <a:t>قلق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54E02F-AB2B-BDDD-C95C-39DBE1E55D60}"/>
              </a:ext>
            </a:extLst>
          </p:cNvPr>
          <p:cNvSpPr txBox="1"/>
          <p:nvPr/>
        </p:nvSpPr>
        <p:spPr>
          <a:xfrm>
            <a:off x="7182616" y="2071255"/>
            <a:ext cx="918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dirty="0">
                <a:solidFill>
                  <a:srgbClr val="FF0000"/>
                </a:solidFill>
              </a:rPr>
              <a:t>انكار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6F1DE5-1E40-C107-FA2E-CAA53E3F385B}"/>
              </a:ext>
            </a:extLst>
          </p:cNvPr>
          <p:cNvSpPr txBox="1"/>
          <p:nvPr/>
        </p:nvSpPr>
        <p:spPr>
          <a:xfrm>
            <a:off x="6021605" y="2812473"/>
            <a:ext cx="918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dirty="0">
                <a:solidFill>
                  <a:srgbClr val="FF0000"/>
                </a:solidFill>
              </a:rPr>
              <a:t>خوف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11D81E-B185-DF7F-D2BD-31C97B1102A0}"/>
              </a:ext>
            </a:extLst>
          </p:cNvPr>
          <p:cNvSpPr txBox="1"/>
          <p:nvPr/>
        </p:nvSpPr>
        <p:spPr>
          <a:xfrm>
            <a:off x="6940161" y="3676196"/>
            <a:ext cx="918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dirty="0">
                <a:solidFill>
                  <a:srgbClr val="FF0000"/>
                </a:solidFill>
              </a:rPr>
              <a:t>يأس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506A6F-4310-CBEB-0640-F6C5763C02A0}"/>
              </a:ext>
            </a:extLst>
          </p:cNvPr>
          <p:cNvSpPr txBox="1"/>
          <p:nvPr/>
        </p:nvSpPr>
        <p:spPr>
          <a:xfrm>
            <a:off x="5006339" y="4549616"/>
            <a:ext cx="918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dirty="0">
                <a:solidFill>
                  <a:srgbClr val="FF0000"/>
                </a:solidFill>
              </a:rPr>
              <a:t>ذعر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9725EB7-803B-F1C1-DA31-37D0F4EDE322}"/>
              </a:ext>
            </a:extLst>
          </p:cNvPr>
          <p:cNvSpPr txBox="1"/>
          <p:nvPr/>
        </p:nvSpPr>
        <p:spPr>
          <a:xfrm>
            <a:off x="3256992" y="5325936"/>
            <a:ext cx="1142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dirty="0">
                <a:solidFill>
                  <a:srgbClr val="FF0000"/>
                </a:solidFill>
              </a:rPr>
              <a:t>استسلام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13F89BB-068E-B84F-A1E8-99C5871F9006}"/>
              </a:ext>
            </a:extLst>
          </p:cNvPr>
          <p:cNvSpPr txBox="1"/>
          <p:nvPr/>
        </p:nvSpPr>
        <p:spPr>
          <a:xfrm>
            <a:off x="9677819" y="4664025"/>
            <a:ext cx="918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dirty="0">
                <a:solidFill>
                  <a:srgbClr val="FF0000"/>
                </a:solidFill>
              </a:rPr>
              <a:t>تخفيف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443EFF8-9967-6E78-0277-53A50122B7F1}"/>
              </a:ext>
            </a:extLst>
          </p:cNvPr>
          <p:cNvSpPr txBox="1"/>
          <p:nvPr/>
        </p:nvSpPr>
        <p:spPr>
          <a:xfrm>
            <a:off x="8720471" y="5423254"/>
            <a:ext cx="918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dirty="0">
                <a:solidFill>
                  <a:srgbClr val="FF0000"/>
                </a:solidFill>
              </a:rPr>
              <a:t>أمل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90BAA5D-0D20-FCA4-2EC0-57341DCB5BC5}"/>
              </a:ext>
            </a:extLst>
          </p:cNvPr>
          <p:cNvSpPr txBox="1"/>
          <p:nvPr/>
        </p:nvSpPr>
        <p:spPr>
          <a:xfrm>
            <a:off x="7852901" y="5930006"/>
            <a:ext cx="918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dirty="0">
                <a:solidFill>
                  <a:srgbClr val="FF0000"/>
                </a:solidFill>
              </a:rPr>
              <a:t>اكتئاب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99D2600-EF22-8E50-46D5-AAD3573F4686}"/>
              </a:ext>
            </a:extLst>
          </p:cNvPr>
          <p:cNvSpPr txBox="1"/>
          <p:nvPr/>
        </p:nvSpPr>
        <p:spPr>
          <a:xfrm>
            <a:off x="6282490" y="5927807"/>
            <a:ext cx="918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dirty="0">
                <a:solidFill>
                  <a:srgbClr val="FF0000"/>
                </a:solidFill>
              </a:rPr>
              <a:t>القنوط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6BB4AE1-042B-A2A0-218B-038C93F63490}"/>
              </a:ext>
            </a:extLst>
          </p:cNvPr>
          <p:cNvSpPr txBox="1"/>
          <p:nvPr/>
        </p:nvSpPr>
        <p:spPr>
          <a:xfrm>
            <a:off x="9677819" y="3485360"/>
            <a:ext cx="918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dirty="0">
                <a:solidFill>
                  <a:srgbClr val="FF0000"/>
                </a:solidFill>
              </a:rPr>
              <a:t>تفائل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29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3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8404167" y="151177"/>
            <a:ext cx="2108491" cy="511466"/>
          </a:xfrm>
          <a:prstGeom prst="round2Diag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6120000" scaled="1"/>
          </a:gradFill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EG" sz="2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ادارة المخاطر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10372590" y="311748"/>
            <a:ext cx="280135" cy="259130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DA18075-7E03-B436-246A-7A22E35D3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5899630"/>
            <a:ext cx="1142245" cy="669925"/>
          </a:xfrm>
        </p:spPr>
        <p:txBody>
          <a:bodyPr/>
          <a:lstStyle/>
          <a:p>
            <a:r>
              <a:rPr lang="ar-EG" sz="8000" dirty="0">
                <a:solidFill>
                  <a:schemeClr val="tx1"/>
                </a:solidFill>
              </a:rPr>
              <a:t>4</a:t>
            </a:r>
            <a:endParaRPr lang="en-US" sz="8000" dirty="0">
              <a:solidFill>
                <a:schemeClr val="tx1"/>
              </a:solidFill>
            </a:endParaRPr>
          </a:p>
        </p:txBody>
      </p:sp>
      <p:sp>
        <p:nvSpPr>
          <p:cNvPr id="14" name="Rectangle: Diagonal Corners Rounded 13">
            <a:extLst>
              <a:ext uri="{FF2B5EF4-FFF2-40B4-BE49-F238E27FC236}">
                <a16:creationId xmlns:a16="http://schemas.microsoft.com/office/drawing/2014/main" id="{42261900-D221-2A4B-58FA-EA173A0F653C}"/>
              </a:ext>
            </a:extLst>
          </p:cNvPr>
          <p:cNvSpPr/>
          <p:nvPr/>
        </p:nvSpPr>
        <p:spPr>
          <a:xfrm>
            <a:off x="4712956" y="151177"/>
            <a:ext cx="3356565" cy="545521"/>
          </a:xfrm>
          <a:custGeom>
            <a:avLst/>
            <a:gdLst>
              <a:gd name="connsiteX0" fmla="*/ 90922 w 3356565"/>
              <a:gd name="connsiteY0" fmla="*/ 0 h 545521"/>
              <a:gd name="connsiteX1" fmla="*/ 537227 w 3356565"/>
              <a:gd name="connsiteY1" fmla="*/ 0 h 545521"/>
              <a:gd name="connsiteX2" fmla="*/ 1081500 w 3356565"/>
              <a:gd name="connsiteY2" fmla="*/ 0 h 545521"/>
              <a:gd name="connsiteX3" fmla="*/ 1691087 w 3356565"/>
              <a:gd name="connsiteY3" fmla="*/ 0 h 545521"/>
              <a:gd name="connsiteX4" fmla="*/ 2268017 w 3356565"/>
              <a:gd name="connsiteY4" fmla="*/ 0 h 545521"/>
              <a:gd name="connsiteX5" fmla="*/ 2779635 w 3356565"/>
              <a:gd name="connsiteY5" fmla="*/ 0 h 545521"/>
              <a:gd name="connsiteX6" fmla="*/ 3356565 w 3356565"/>
              <a:gd name="connsiteY6" fmla="*/ 0 h 545521"/>
              <a:gd name="connsiteX7" fmla="*/ 3356565 w 3356565"/>
              <a:gd name="connsiteY7" fmla="*/ 0 h 545521"/>
              <a:gd name="connsiteX8" fmla="*/ 3356565 w 3356565"/>
              <a:gd name="connsiteY8" fmla="*/ 454599 h 545521"/>
              <a:gd name="connsiteX9" fmla="*/ 3265643 w 3356565"/>
              <a:gd name="connsiteY9" fmla="*/ 545521 h 545521"/>
              <a:gd name="connsiteX10" fmla="*/ 2754026 w 3356565"/>
              <a:gd name="connsiteY10" fmla="*/ 545521 h 545521"/>
              <a:gd name="connsiteX11" fmla="*/ 2275065 w 3356565"/>
              <a:gd name="connsiteY11" fmla="*/ 545521 h 545521"/>
              <a:gd name="connsiteX12" fmla="*/ 1730791 w 3356565"/>
              <a:gd name="connsiteY12" fmla="*/ 545521 h 545521"/>
              <a:gd name="connsiteX13" fmla="*/ 1186517 w 3356565"/>
              <a:gd name="connsiteY13" fmla="*/ 545521 h 545521"/>
              <a:gd name="connsiteX14" fmla="*/ 609587 w 3356565"/>
              <a:gd name="connsiteY14" fmla="*/ 545521 h 545521"/>
              <a:gd name="connsiteX15" fmla="*/ 0 w 3356565"/>
              <a:gd name="connsiteY15" fmla="*/ 545521 h 545521"/>
              <a:gd name="connsiteX16" fmla="*/ 0 w 3356565"/>
              <a:gd name="connsiteY16" fmla="*/ 545521 h 545521"/>
              <a:gd name="connsiteX17" fmla="*/ 0 w 3356565"/>
              <a:gd name="connsiteY17" fmla="*/ 90922 h 545521"/>
              <a:gd name="connsiteX18" fmla="*/ 90922 w 3356565"/>
              <a:gd name="connsiteY18" fmla="*/ 0 h 545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56565" h="545521" fill="none" extrusionOk="0">
                <a:moveTo>
                  <a:pt x="90922" y="0"/>
                </a:moveTo>
                <a:cubicBezTo>
                  <a:pt x="262103" y="-33290"/>
                  <a:pt x="381575" y="14299"/>
                  <a:pt x="537227" y="0"/>
                </a:cubicBezTo>
                <a:cubicBezTo>
                  <a:pt x="692879" y="-14299"/>
                  <a:pt x="967670" y="48798"/>
                  <a:pt x="1081500" y="0"/>
                </a:cubicBezTo>
                <a:cubicBezTo>
                  <a:pt x="1195330" y="-48798"/>
                  <a:pt x="1556496" y="56119"/>
                  <a:pt x="1691087" y="0"/>
                </a:cubicBezTo>
                <a:cubicBezTo>
                  <a:pt x="1825678" y="-56119"/>
                  <a:pt x="2104325" y="14631"/>
                  <a:pt x="2268017" y="0"/>
                </a:cubicBezTo>
                <a:cubicBezTo>
                  <a:pt x="2431709" y="-14631"/>
                  <a:pt x="2659755" y="46798"/>
                  <a:pt x="2779635" y="0"/>
                </a:cubicBezTo>
                <a:cubicBezTo>
                  <a:pt x="2899515" y="-46798"/>
                  <a:pt x="3233175" y="3961"/>
                  <a:pt x="3356565" y="0"/>
                </a:cubicBezTo>
                <a:lnTo>
                  <a:pt x="3356565" y="0"/>
                </a:lnTo>
                <a:cubicBezTo>
                  <a:pt x="3400870" y="197510"/>
                  <a:pt x="3348701" y="297081"/>
                  <a:pt x="3356565" y="454599"/>
                </a:cubicBezTo>
                <a:cubicBezTo>
                  <a:pt x="3369205" y="512404"/>
                  <a:pt x="3307542" y="546983"/>
                  <a:pt x="3265643" y="545521"/>
                </a:cubicBezTo>
                <a:cubicBezTo>
                  <a:pt x="3110345" y="576270"/>
                  <a:pt x="2959563" y="499780"/>
                  <a:pt x="2754026" y="545521"/>
                </a:cubicBezTo>
                <a:cubicBezTo>
                  <a:pt x="2548489" y="591262"/>
                  <a:pt x="2504901" y="517534"/>
                  <a:pt x="2275065" y="545521"/>
                </a:cubicBezTo>
                <a:cubicBezTo>
                  <a:pt x="2045229" y="573508"/>
                  <a:pt x="1848646" y="505256"/>
                  <a:pt x="1730791" y="545521"/>
                </a:cubicBezTo>
                <a:cubicBezTo>
                  <a:pt x="1612936" y="585786"/>
                  <a:pt x="1414449" y="515271"/>
                  <a:pt x="1186517" y="545521"/>
                </a:cubicBezTo>
                <a:cubicBezTo>
                  <a:pt x="958585" y="575771"/>
                  <a:pt x="844299" y="545108"/>
                  <a:pt x="609587" y="545521"/>
                </a:cubicBezTo>
                <a:cubicBezTo>
                  <a:pt x="374875" y="545934"/>
                  <a:pt x="278138" y="505367"/>
                  <a:pt x="0" y="545521"/>
                </a:cubicBezTo>
                <a:lnTo>
                  <a:pt x="0" y="545521"/>
                </a:lnTo>
                <a:cubicBezTo>
                  <a:pt x="-1417" y="350046"/>
                  <a:pt x="14464" y="295543"/>
                  <a:pt x="0" y="90922"/>
                </a:cubicBezTo>
                <a:cubicBezTo>
                  <a:pt x="-5103" y="42351"/>
                  <a:pt x="41881" y="28"/>
                  <a:pt x="90922" y="0"/>
                </a:cubicBezTo>
                <a:close/>
              </a:path>
              <a:path w="3356565" h="545521" stroke="0" extrusionOk="0">
                <a:moveTo>
                  <a:pt x="90922" y="0"/>
                </a:moveTo>
                <a:cubicBezTo>
                  <a:pt x="295906" y="-27023"/>
                  <a:pt x="483881" y="14710"/>
                  <a:pt x="700509" y="0"/>
                </a:cubicBezTo>
                <a:cubicBezTo>
                  <a:pt x="917137" y="-14710"/>
                  <a:pt x="982965" y="41515"/>
                  <a:pt x="1146813" y="0"/>
                </a:cubicBezTo>
                <a:cubicBezTo>
                  <a:pt x="1310661" y="-41515"/>
                  <a:pt x="1572454" y="50122"/>
                  <a:pt x="1756400" y="0"/>
                </a:cubicBezTo>
                <a:cubicBezTo>
                  <a:pt x="1940346" y="-50122"/>
                  <a:pt x="2210497" y="70096"/>
                  <a:pt x="2365987" y="0"/>
                </a:cubicBezTo>
                <a:cubicBezTo>
                  <a:pt x="2521477" y="-70096"/>
                  <a:pt x="2872667" y="23523"/>
                  <a:pt x="3356565" y="0"/>
                </a:cubicBezTo>
                <a:lnTo>
                  <a:pt x="3356565" y="0"/>
                </a:lnTo>
                <a:cubicBezTo>
                  <a:pt x="3376701" y="155890"/>
                  <a:pt x="3345874" y="342290"/>
                  <a:pt x="3356565" y="454599"/>
                </a:cubicBezTo>
                <a:cubicBezTo>
                  <a:pt x="3354427" y="510143"/>
                  <a:pt x="3313814" y="544993"/>
                  <a:pt x="3265643" y="545521"/>
                </a:cubicBezTo>
                <a:cubicBezTo>
                  <a:pt x="3078392" y="593537"/>
                  <a:pt x="2937696" y="535607"/>
                  <a:pt x="2754026" y="545521"/>
                </a:cubicBezTo>
                <a:cubicBezTo>
                  <a:pt x="2570356" y="555435"/>
                  <a:pt x="2524494" y="503162"/>
                  <a:pt x="2307721" y="545521"/>
                </a:cubicBezTo>
                <a:cubicBezTo>
                  <a:pt x="2090949" y="587880"/>
                  <a:pt x="1933154" y="504888"/>
                  <a:pt x="1763447" y="545521"/>
                </a:cubicBezTo>
                <a:cubicBezTo>
                  <a:pt x="1593740" y="586154"/>
                  <a:pt x="1497874" y="533954"/>
                  <a:pt x="1251830" y="545521"/>
                </a:cubicBezTo>
                <a:cubicBezTo>
                  <a:pt x="1005786" y="557088"/>
                  <a:pt x="915217" y="506679"/>
                  <a:pt x="707556" y="545521"/>
                </a:cubicBezTo>
                <a:cubicBezTo>
                  <a:pt x="499895" y="584363"/>
                  <a:pt x="339094" y="468649"/>
                  <a:pt x="0" y="545521"/>
                </a:cubicBezTo>
                <a:lnTo>
                  <a:pt x="0" y="545521"/>
                </a:lnTo>
                <a:cubicBezTo>
                  <a:pt x="-6640" y="364187"/>
                  <a:pt x="25431" y="186204"/>
                  <a:pt x="0" y="90922"/>
                </a:cubicBezTo>
                <a:cubicBezTo>
                  <a:pt x="7946" y="32565"/>
                  <a:pt x="43959" y="4906"/>
                  <a:pt x="90922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التحكم في المشاعر في التداول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Explosion: 8 Points 14">
            <a:extLst>
              <a:ext uri="{FF2B5EF4-FFF2-40B4-BE49-F238E27FC236}">
                <a16:creationId xmlns:a16="http://schemas.microsoft.com/office/drawing/2014/main" id="{E53AE381-762A-A63F-4ABB-56E264065901}"/>
              </a:ext>
            </a:extLst>
          </p:cNvPr>
          <p:cNvSpPr/>
          <p:nvPr/>
        </p:nvSpPr>
        <p:spPr>
          <a:xfrm>
            <a:off x="7938244" y="47269"/>
            <a:ext cx="325856" cy="411237"/>
          </a:xfrm>
          <a:prstGeom prst="irregularSeal1">
            <a:avLst/>
          </a:pr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72C7BC1-16FD-5B23-7A21-6FB2F1724804}"/>
              </a:ext>
            </a:extLst>
          </p:cNvPr>
          <p:cNvCxnSpPr/>
          <p:nvPr/>
        </p:nvCxnSpPr>
        <p:spPr>
          <a:xfrm>
            <a:off x="532015" y="4656246"/>
            <a:ext cx="110060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17D0ABF-0461-210A-0740-F92371DB6443}"/>
              </a:ext>
            </a:extLst>
          </p:cNvPr>
          <p:cNvCxnSpPr/>
          <p:nvPr/>
        </p:nvCxnSpPr>
        <p:spPr>
          <a:xfrm>
            <a:off x="1475509" y="294970"/>
            <a:ext cx="0" cy="5447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F30A2EB-8562-AFE1-E3BE-D0E14CD39609}"/>
              </a:ext>
            </a:extLst>
          </p:cNvPr>
          <p:cNvCxnSpPr/>
          <p:nvPr/>
        </p:nvCxnSpPr>
        <p:spPr>
          <a:xfrm>
            <a:off x="748146" y="3018639"/>
            <a:ext cx="105945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E6B5999-4602-C557-31AA-F6237DAB37F6}"/>
              </a:ext>
            </a:extLst>
          </p:cNvPr>
          <p:cNvSpPr txBox="1"/>
          <p:nvPr/>
        </p:nvSpPr>
        <p:spPr>
          <a:xfrm>
            <a:off x="809111" y="127082"/>
            <a:ext cx="636713" cy="36933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ar-EG" dirty="0">
                <a:solidFill>
                  <a:srgbClr val="FF0000"/>
                </a:solidFill>
              </a:rPr>
              <a:t>الثقة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2B5E59-3744-1CC0-3862-634F10482981}"/>
              </a:ext>
            </a:extLst>
          </p:cNvPr>
          <p:cNvSpPr txBox="1"/>
          <p:nvPr/>
        </p:nvSpPr>
        <p:spPr>
          <a:xfrm>
            <a:off x="876501" y="2647696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EG" dirty="0">
                <a:solidFill>
                  <a:srgbClr val="FF0000"/>
                </a:solidFill>
              </a:rPr>
              <a:t>100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92D1EC9-2F8A-EABF-F6FD-1DF59267604D}"/>
              </a:ext>
            </a:extLst>
          </p:cNvPr>
          <p:cNvCxnSpPr/>
          <p:nvPr/>
        </p:nvCxnSpPr>
        <p:spPr>
          <a:xfrm>
            <a:off x="910874" y="1180141"/>
            <a:ext cx="105945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C963489-44CF-9907-51F4-AE4B95C34255}"/>
              </a:ext>
            </a:extLst>
          </p:cNvPr>
          <p:cNvSpPr txBox="1"/>
          <p:nvPr/>
        </p:nvSpPr>
        <p:spPr>
          <a:xfrm>
            <a:off x="422015" y="815479"/>
            <a:ext cx="1053494" cy="646331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ar-EG" dirty="0">
                <a:solidFill>
                  <a:srgbClr val="FF0000"/>
                </a:solidFill>
              </a:rPr>
              <a:t>ثقة زائدة</a:t>
            </a:r>
          </a:p>
          <a:p>
            <a:r>
              <a:rPr lang="ar-EG" dirty="0">
                <a:solidFill>
                  <a:srgbClr val="FF0000"/>
                </a:solidFill>
              </a:rPr>
              <a:t>كبر وغرور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178912E-86CC-C8A0-6E49-8985F65A5096}"/>
              </a:ext>
            </a:extLst>
          </p:cNvPr>
          <p:cNvSpPr txBox="1"/>
          <p:nvPr/>
        </p:nvSpPr>
        <p:spPr>
          <a:xfrm>
            <a:off x="62884" y="4288725"/>
            <a:ext cx="1353256" cy="646331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ar-EG" dirty="0">
                <a:solidFill>
                  <a:srgbClr val="FF0000"/>
                </a:solidFill>
              </a:rPr>
              <a:t>ثقة منخفضة</a:t>
            </a:r>
          </a:p>
          <a:p>
            <a:r>
              <a:rPr lang="ar-EG" dirty="0">
                <a:solidFill>
                  <a:srgbClr val="FF0000"/>
                </a:solidFill>
              </a:rPr>
              <a:t>ضعف ووهن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5BEAF53-10BF-B3E7-6F48-5C09B6C1FBDF}"/>
              </a:ext>
            </a:extLst>
          </p:cNvPr>
          <p:cNvSpPr txBox="1"/>
          <p:nvPr/>
        </p:nvSpPr>
        <p:spPr>
          <a:xfrm>
            <a:off x="234338" y="2928543"/>
            <a:ext cx="1284326" cy="646331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ar-EG" dirty="0">
                <a:solidFill>
                  <a:srgbClr val="00B050"/>
                </a:solidFill>
              </a:rPr>
              <a:t>واثق وعارف</a:t>
            </a:r>
          </a:p>
          <a:p>
            <a:r>
              <a:rPr lang="ar-EG" dirty="0">
                <a:solidFill>
                  <a:srgbClr val="00B050"/>
                </a:solidFill>
              </a:rPr>
              <a:t>قوته وضعفه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36C8C4C-E8D8-ABA2-D601-4DF3D40BD3A0}"/>
              </a:ext>
            </a:extLst>
          </p:cNvPr>
          <p:cNvSpPr/>
          <p:nvPr/>
        </p:nvSpPr>
        <p:spPr>
          <a:xfrm>
            <a:off x="7938244" y="1117188"/>
            <a:ext cx="42162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3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مقامر سيخاطر جدا</a:t>
            </a:r>
            <a:endParaRPr lang="en-US" sz="3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E9BD136-913A-477D-880F-ED52C22863E8}"/>
              </a:ext>
            </a:extLst>
          </p:cNvPr>
          <p:cNvSpPr/>
          <p:nvPr/>
        </p:nvSpPr>
        <p:spPr>
          <a:xfrm>
            <a:off x="6719337" y="4533971"/>
            <a:ext cx="53206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3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متخوف وسيضيع الفرص</a:t>
            </a:r>
            <a:endParaRPr lang="en-US" sz="3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155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8404167" y="151177"/>
            <a:ext cx="2108491" cy="511466"/>
          </a:xfrm>
          <a:prstGeom prst="round2Diag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6120000" scaled="1"/>
          </a:gradFill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EG" sz="2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ادارة المخاطر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10372590" y="311748"/>
            <a:ext cx="280135" cy="259130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DA18075-7E03-B436-246A-7A22E35D3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5899630"/>
            <a:ext cx="1142245" cy="669925"/>
          </a:xfrm>
        </p:spPr>
        <p:txBody>
          <a:bodyPr/>
          <a:lstStyle/>
          <a:p>
            <a:r>
              <a:rPr lang="ar-EG" sz="8000" dirty="0">
                <a:solidFill>
                  <a:schemeClr val="tx1"/>
                </a:solidFill>
              </a:rPr>
              <a:t>5</a:t>
            </a:r>
            <a:endParaRPr lang="en-US" sz="8000" dirty="0">
              <a:solidFill>
                <a:schemeClr val="tx1"/>
              </a:solidFill>
            </a:endParaRPr>
          </a:p>
        </p:txBody>
      </p:sp>
      <p:sp>
        <p:nvSpPr>
          <p:cNvPr id="14" name="Rectangle: Diagonal Corners Rounded 13">
            <a:extLst>
              <a:ext uri="{FF2B5EF4-FFF2-40B4-BE49-F238E27FC236}">
                <a16:creationId xmlns:a16="http://schemas.microsoft.com/office/drawing/2014/main" id="{42261900-D221-2A4B-58FA-EA173A0F653C}"/>
              </a:ext>
            </a:extLst>
          </p:cNvPr>
          <p:cNvSpPr/>
          <p:nvPr/>
        </p:nvSpPr>
        <p:spPr>
          <a:xfrm>
            <a:off x="4712956" y="151177"/>
            <a:ext cx="3356565" cy="545521"/>
          </a:xfrm>
          <a:custGeom>
            <a:avLst/>
            <a:gdLst>
              <a:gd name="connsiteX0" fmla="*/ 90922 w 3356565"/>
              <a:gd name="connsiteY0" fmla="*/ 0 h 545521"/>
              <a:gd name="connsiteX1" fmla="*/ 537227 w 3356565"/>
              <a:gd name="connsiteY1" fmla="*/ 0 h 545521"/>
              <a:gd name="connsiteX2" fmla="*/ 1081500 w 3356565"/>
              <a:gd name="connsiteY2" fmla="*/ 0 h 545521"/>
              <a:gd name="connsiteX3" fmla="*/ 1691087 w 3356565"/>
              <a:gd name="connsiteY3" fmla="*/ 0 h 545521"/>
              <a:gd name="connsiteX4" fmla="*/ 2268017 w 3356565"/>
              <a:gd name="connsiteY4" fmla="*/ 0 h 545521"/>
              <a:gd name="connsiteX5" fmla="*/ 2779635 w 3356565"/>
              <a:gd name="connsiteY5" fmla="*/ 0 h 545521"/>
              <a:gd name="connsiteX6" fmla="*/ 3356565 w 3356565"/>
              <a:gd name="connsiteY6" fmla="*/ 0 h 545521"/>
              <a:gd name="connsiteX7" fmla="*/ 3356565 w 3356565"/>
              <a:gd name="connsiteY7" fmla="*/ 0 h 545521"/>
              <a:gd name="connsiteX8" fmla="*/ 3356565 w 3356565"/>
              <a:gd name="connsiteY8" fmla="*/ 454599 h 545521"/>
              <a:gd name="connsiteX9" fmla="*/ 3265643 w 3356565"/>
              <a:gd name="connsiteY9" fmla="*/ 545521 h 545521"/>
              <a:gd name="connsiteX10" fmla="*/ 2754026 w 3356565"/>
              <a:gd name="connsiteY10" fmla="*/ 545521 h 545521"/>
              <a:gd name="connsiteX11" fmla="*/ 2275065 w 3356565"/>
              <a:gd name="connsiteY11" fmla="*/ 545521 h 545521"/>
              <a:gd name="connsiteX12" fmla="*/ 1730791 w 3356565"/>
              <a:gd name="connsiteY12" fmla="*/ 545521 h 545521"/>
              <a:gd name="connsiteX13" fmla="*/ 1186517 w 3356565"/>
              <a:gd name="connsiteY13" fmla="*/ 545521 h 545521"/>
              <a:gd name="connsiteX14" fmla="*/ 609587 w 3356565"/>
              <a:gd name="connsiteY14" fmla="*/ 545521 h 545521"/>
              <a:gd name="connsiteX15" fmla="*/ 0 w 3356565"/>
              <a:gd name="connsiteY15" fmla="*/ 545521 h 545521"/>
              <a:gd name="connsiteX16" fmla="*/ 0 w 3356565"/>
              <a:gd name="connsiteY16" fmla="*/ 545521 h 545521"/>
              <a:gd name="connsiteX17" fmla="*/ 0 w 3356565"/>
              <a:gd name="connsiteY17" fmla="*/ 90922 h 545521"/>
              <a:gd name="connsiteX18" fmla="*/ 90922 w 3356565"/>
              <a:gd name="connsiteY18" fmla="*/ 0 h 545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56565" h="545521" fill="none" extrusionOk="0">
                <a:moveTo>
                  <a:pt x="90922" y="0"/>
                </a:moveTo>
                <a:cubicBezTo>
                  <a:pt x="262103" y="-33290"/>
                  <a:pt x="381575" y="14299"/>
                  <a:pt x="537227" y="0"/>
                </a:cubicBezTo>
                <a:cubicBezTo>
                  <a:pt x="692879" y="-14299"/>
                  <a:pt x="967670" y="48798"/>
                  <a:pt x="1081500" y="0"/>
                </a:cubicBezTo>
                <a:cubicBezTo>
                  <a:pt x="1195330" y="-48798"/>
                  <a:pt x="1556496" y="56119"/>
                  <a:pt x="1691087" y="0"/>
                </a:cubicBezTo>
                <a:cubicBezTo>
                  <a:pt x="1825678" y="-56119"/>
                  <a:pt x="2104325" y="14631"/>
                  <a:pt x="2268017" y="0"/>
                </a:cubicBezTo>
                <a:cubicBezTo>
                  <a:pt x="2431709" y="-14631"/>
                  <a:pt x="2659755" y="46798"/>
                  <a:pt x="2779635" y="0"/>
                </a:cubicBezTo>
                <a:cubicBezTo>
                  <a:pt x="2899515" y="-46798"/>
                  <a:pt x="3233175" y="3961"/>
                  <a:pt x="3356565" y="0"/>
                </a:cubicBezTo>
                <a:lnTo>
                  <a:pt x="3356565" y="0"/>
                </a:lnTo>
                <a:cubicBezTo>
                  <a:pt x="3400870" y="197510"/>
                  <a:pt x="3348701" y="297081"/>
                  <a:pt x="3356565" y="454599"/>
                </a:cubicBezTo>
                <a:cubicBezTo>
                  <a:pt x="3369205" y="512404"/>
                  <a:pt x="3307542" y="546983"/>
                  <a:pt x="3265643" y="545521"/>
                </a:cubicBezTo>
                <a:cubicBezTo>
                  <a:pt x="3110345" y="576270"/>
                  <a:pt x="2959563" y="499780"/>
                  <a:pt x="2754026" y="545521"/>
                </a:cubicBezTo>
                <a:cubicBezTo>
                  <a:pt x="2548489" y="591262"/>
                  <a:pt x="2504901" y="517534"/>
                  <a:pt x="2275065" y="545521"/>
                </a:cubicBezTo>
                <a:cubicBezTo>
                  <a:pt x="2045229" y="573508"/>
                  <a:pt x="1848646" y="505256"/>
                  <a:pt x="1730791" y="545521"/>
                </a:cubicBezTo>
                <a:cubicBezTo>
                  <a:pt x="1612936" y="585786"/>
                  <a:pt x="1414449" y="515271"/>
                  <a:pt x="1186517" y="545521"/>
                </a:cubicBezTo>
                <a:cubicBezTo>
                  <a:pt x="958585" y="575771"/>
                  <a:pt x="844299" y="545108"/>
                  <a:pt x="609587" y="545521"/>
                </a:cubicBezTo>
                <a:cubicBezTo>
                  <a:pt x="374875" y="545934"/>
                  <a:pt x="278138" y="505367"/>
                  <a:pt x="0" y="545521"/>
                </a:cubicBezTo>
                <a:lnTo>
                  <a:pt x="0" y="545521"/>
                </a:lnTo>
                <a:cubicBezTo>
                  <a:pt x="-1417" y="350046"/>
                  <a:pt x="14464" y="295543"/>
                  <a:pt x="0" y="90922"/>
                </a:cubicBezTo>
                <a:cubicBezTo>
                  <a:pt x="-5103" y="42351"/>
                  <a:pt x="41881" y="28"/>
                  <a:pt x="90922" y="0"/>
                </a:cubicBezTo>
                <a:close/>
              </a:path>
              <a:path w="3356565" h="545521" stroke="0" extrusionOk="0">
                <a:moveTo>
                  <a:pt x="90922" y="0"/>
                </a:moveTo>
                <a:cubicBezTo>
                  <a:pt x="295906" y="-27023"/>
                  <a:pt x="483881" y="14710"/>
                  <a:pt x="700509" y="0"/>
                </a:cubicBezTo>
                <a:cubicBezTo>
                  <a:pt x="917137" y="-14710"/>
                  <a:pt x="982965" y="41515"/>
                  <a:pt x="1146813" y="0"/>
                </a:cubicBezTo>
                <a:cubicBezTo>
                  <a:pt x="1310661" y="-41515"/>
                  <a:pt x="1572454" y="50122"/>
                  <a:pt x="1756400" y="0"/>
                </a:cubicBezTo>
                <a:cubicBezTo>
                  <a:pt x="1940346" y="-50122"/>
                  <a:pt x="2210497" y="70096"/>
                  <a:pt x="2365987" y="0"/>
                </a:cubicBezTo>
                <a:cubicBezTo>
                  <a:pt x="2521477" y="-70096"/>
                  <a:pt x="2872667" y="23523"/>
                  <a:pt x="3356565" y="0"/>
                </a:cubicBezTo>
                <a:lnTo>
                  <a:pt x="3356565" y="0"/>
                </a:lnTo>
                <a:cubicBezTo>
                  <a:pt x="3376701" y="155890"/>
                  <a:pt x="3345874" y="342290"/>
                  <a:pt x="3356565" y="454599"/>
                </a:cubicBezTo>
                <a:cubicBezTo>
                  <a:pt x="3354427" y="510143"/>
                  <a:pt x="3313814" y="544993"/>
                  <a:pt x="3265643" y="545521"/>
                </a:cubicBezTo>
                <a:cubicBezTo>
                  <a:pt x="3078392" y="593537"/>
                  <a:pt x="2937696" y="535607"/>
                  <a:pt x="2754026" y="545521"/>
                </a:cubicBezTo>
                <a:cubicBezTo>
                  <a:pt x="2570356" y="555435"/>
                  <a:pt x="2524494" y="503162"/>
                  <a:pt x="2307721" y="545521"/>
                </a:cubicBezTo>
                <a:cubicBezTo>
                  <a:pt x="2090949" y="587880"/>
                  <a:pt x="1933154" y="504888"/>
                  <a:pt x="1763447" y="545521"/>
                </a:cubicBezTo>
                <a:cubicBezTo>
                  <a:pt x="1593740" y="586154"/>
                  <a:pt x="1497874" y="533954"/>
                  <a:pt x="1251830" y="545521"/>
                </a:cubicBezTo>
                <a:cubicBezTo>
                  <a:pt x="1005786" y="557088"/>
                  <a:pt x="915217" y="506679"/>
                  <a:pt x="707556" y="545521"/>
                </a:cubicBezTo>
                <a:cubicBezTo>
                  <a:pt x="499895" y="584363"/>
                  <a:pt x="339094" y="468649"/>
                  <a:pt x="0" y="545521"/>
                </a:cubicBezTo>
                <a:lnTo>
                  <a:pt x="0" y="545521"/>
                </a:lnTo>
                <a:cubicBezTo>
                  <a:pt x="-6640" y="364187"/>
                  <a:pt x="25431" y="186204"/>
                  <a:pt x="0" y="90922"/>
                </a:cubicBezTo>
                <a:cubicBezTo>
                  <a:pt x="7946" y="32565"/>
                  <a:pt x="43959" y="4906"/>
                  <a:pt x="90922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التحكم في المشاعر في التداول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Explosion: 8 Points 14">
            <a:extLst>
              <a:ext uri="{FF2B5EF4-FFF2-40B4-BE49-F238E27FC236}">
                <a16:creationId xmlns:a16="http://schemas.microsoft.com/office/drawing/2014/main" id="{E53AE381-762A-A63F-4ABB-56E264065901}"/>
              </a:ext>
            </a:extLst>
          </p:cNvPr>
          <p:cNvSpPr/>
          <p:nvPr/>
        </p:nvSpPr>
        <p:spPr>
          <a:xfrm>
            <a:off x="7938244" y="47269"/>
            <a:ext cx="325856" cy="411237"/>
          </a:xfrm>
          <a:prstGeom prst="irregularSeal1">
            <a:avLst/>
          </a:pr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72C7BC1-16FD-5B23-7A21-6FB2F1724804}"/>
              </a:ext>
            </a:extLst>
          </p:cNvPr>
          <p:cNvCxnSpPr/>
          <p:nvPr/>
        </p:nvCxnSpPr>
        <p:spPr>
          <a:xfrm>
            <a:off x="532015" y="4656246"/>
            <a:ext cx="110060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17D0ABF-0461-210A-0740-F92371DB6443}"/>
              </a:ext>
            </a:extLst>
          </p:cNvPr>
          <p:cNvCxnSpPr/>
          <p:nvPr/>
        </p:nvCxnSpPr>
        <p:spPr>
          <a:xfrm>
            <a:off x="1475509" y="294970"/>
            <a:ext cx="0" cy="5447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F30A2EB-8562-AFE1-E3BE-D0E14CD39609}"/>
              </a:ext>
            </a:extLst>
          </p:cNvPr>
          <p:cNvCxnSpPr/>
          <p:nvPr/>
        </p:nvCxnSpPr>
        <p:spPr>
          <a:xfrm>
            <a:off x="748146" y="3018639"/>
            <a:ext cx="105945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E6B5999-4602-C557-31AA-F6237DAB37F6}"/>
              </a:ext>
            </a:extLst>
          </p:cNvPr>
          <p:cNvSpPr txBox="1"/>
          <p:nvPr/>
        </p:nvSpPr>
        <p:spPr>
          <a:xfrm>
            <a:off x="809111" y="127082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EG" dirty="0">
                <a:solidFill>
                  <a:srgbClr val="FF0000"/>
                </a:solidFill>
              </a:rPr>
              <a:t>الثقة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2B5E59-3744-1CC0-3862-634F10482981}"/>
              </a:ext>
            </a:extLst>
          </p:cNvPr>
          <p:cNvSpPr txBox="1"/>
          <p:nvPr/>
        </p:nvSpPr>
        <p:spPr>
          <a:xfrm>
            <a:off x="876501" y="2647696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EG" dirty="0">
                <a:solidFill>
                  <a:srgbClr val="FF0000"/>
                </a:solidFill>
              </a:rPr>
              <a:t>100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92D1EC9-2F8A-EABF-F6FD-1DF59267604D}"/>
              </a:ext>
            </a:extLst>
          </p:cNvPr>
          <p:cNvCxnSpPr/>
          <p:nvPr/>
        </p:nvCxnSpPr>
        <p:spPr>
          <a:xfrm>
            <a:off x="910874" y="1180141"/>
            <a:ext cx="105945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C963489-44CF-9907-51F4-AE4B95C34255}"/>
              </a:ext>
            </a:extLst>
          </p:cNvPr>
          <p:cNvSpPr txBox="1"/>
          <p:nvPr/>
        </p:nvSpPr>
        <p:spPr>
          <a:xfrm>
            <a:off x="422015" y="815479"/>
            <a:ext cx="10534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EG" dirty="0">
                <a:solidFill>
                  <a:srgbClr val="FF0000"/>
                </a:solidFill>
              </a:rPr>
              <a:t>ثقة زائدة</a:t>
            </a:r>
          </a:p>
          <a:p>
            <a:r>
              <a:rPr lang="ar-EG" dirty="0">
                <a:solidFill>
                  <a:srgbClr val="FF0000"/>
                </a:solidFill>
              </a:rPr>
              <a:t>كبر وغرور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178912E-86CC-C8A0-6E49-8985F65A5096}"/>
              </a:ext>
            </a:extLst>
          </p:cNvPr>
          <p:cNvSpPr txBox="1"/>
          <p:nvPr/>
        </p:nvSpPr>
        <p:spPr>
          <a:xfrm>
            <a:off x="62884" y="4288725"/>
            <a:ext cx="1353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EG" dirty="0">
                <a:solidFill>
                  <a:srgbClr val="FF0000"/>
                </a:solidFill>
              </a:rPr>
              <a:t>ثقة منخفضة</a:t>
            </a:r>
          </a:p>
          <a:p>
            <a:r>
              <a:rPr lang="ar-EG" dirty="0">
                <a:solidFill>
                  <a:srgbClr val="FF0000"/>
                </a:solidFill>
              </a:rPr>
              <a:t>ضعف ووهن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5BEAF53-10BF-B3E7-6F48-5C09B6C1FBDF}"/>
              </a:ext>
            </a:extLst>
          </p:cNvPr>
          <p:cNvSpPr txBox="1"/>
          <p:nvPr/>
        </p:nvSpPr>
        <p:spPr>
          <a:xfrm>
            <a:off x="234338" y="2928543"/>
            <a:ext cx="1284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EG" dirty="0">
                <a:solidFill>
                  <a:srgbClr val="00B050"/>
                </a:solidFill>
              </a:rPr>
              <a:t>واثق وعارف</a:t>
            </a:r>
          </a:p>
          <a:p>
            <a:r>
              <a:rPr lang="ar-EG" dirty="0">
                <a:solidFill>
                  <a:srgbClr val="00B050"/>
                </a:solidFill>
              </a:rPr>
              <a:t>قوته وضعفه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36C8C4C-E8D8-ABA2-D601-4DF3D40BD3A0}"/>
              </a:ext>
            </a:extLst>
          </p:cNvPr>
          <p:cNvSpPr/>
          <p:nvPr/>
        </p:nvSpPr>
        <p:spPr>
          <a:xfrm>
            <a:off x="7938244" y="1117188"/>
            <a:ext cx="42162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3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مقامر سيخاطر جدا</a:t>
            </a:r>
            <a:endParaRPr lang="en-US" sz="3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E9BD136-913A-477D-880F-ED52C22863E8}"/>
              </a:ext>
            </a:extLst>
          </p:cNvPr>
          <p:cNvSpPr/>
          <p:nvPr/>
        </p:nvSpPr>
        <p:spPr>
          <a:xfrm>
            <a:off x="6728129" y="4531546"/>
            <a:ext cx="53206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3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متخوف وسيضيع الفرص</a:t>
            </a:r>
            <a:endParaRPr lang="en-US" sz="3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1E1065E-B88E-68DF-39E4-9656DAC6BFD5}"/>
              </a:ext>
            </a:extLst>
          </p:cNvPr>
          <p:cNvCxnSpPr>
            <a:cxnSpLocks/>
          </p:cNvCxnSpPr>
          <p:nvPr/>
        </p:nvCxnSpPr>
        <p:spPr>
          <a:xfrm>
            <a:off x="2862350" y="1180141"/>
            <a:ext cx="0" cy="34761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15BAE8E-519D-CC89-B1FA-046200E32E9D}"/>
              </a:ext>
            </a:extLst>
          </p:cNvPr>
          <p:cNvCxnSpPr>
            <a:cxnSpLocks/>
          </p:cNvCxnSpPr>
          <p:nvPr/>
        </p:nvCxnSpPr>
        <p:spPr>
          <a:xfrm>
            <a:off x="4652356" y="1180141"/>
            <a:ext cx="0" cy="34761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0C25D40-09B2-852A-43B1-FF4259523907}"/>
              </a:ext>
            </a:extLst>
          </p:cNvPr>
          <p:cNvCxnSpPr>
            <a:cxnSpLocks/>
          </p:cNvCxnSpPr>
          <p:nvPr/>
        </p:nvCxnSpPr>
        <p:spPr>
          <a:xfrm>
            <a:off x="6143105" y="1180141"/>
            <a:ext cx="49877" cy="34417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AAF4AD1-A1BC-A728-DB2C-99455560713E}"/>
              </a:ext>
            </a:extLst>
          </p:cNvPr>
          <p:cNvCxnSpPr>
            <a:cxnSpLocks/>
          </p:cNvCxnSpPr>
          <p:nvPr/>
        </p:nvCxnSpPr>
        <p:spPr>
          <a:xfrm>
            <a:off x="7692043" y="1180141"/>
            <a:ext cx="0" cy="34761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C092CD4-07D3-CFA5-666E-06B8D76F8512}"/>
              </a:ext>
            </a:extLst>
          </p:cNvPr>
          <p:cNvCxnSpPr>
            <a:cxnSpLocks/>
          </p:cNvCxnSpPr>
          <p:nvPr/>
        </p:nvCxnSpPr>
        <p:spPr>
          <a:xfrm>
            <a:off x="8871065" y="1190490"/>
            <a:ext cx="0" cy="34761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heck, circle, correct, mark, success, tick, yes icon">
            <a:extLst>
              <a:ext uri="{FF2B5EF4-FFF2-40B4-BE49-F238E27FC236}">
                <a16:creationId xmlns:a16="http://schemas.microsoft.com/office/drawing/2014/main" id="{5413D7D6-2B9C-85DF-72FA-1421C6585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165" y="2534204"/>
            <a:ext cx="892734" cy="89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heck, circle, correct, mark, success, tick, yes icon">
            <a:extLst>
              <a:ext uri="{FF2B5EF4-FFF2-40B4-BE49-F238E27FC236}">
                <a16:creationId xmlns:a16="http://schemas.microsoft.com/office/drawing/2014/main" id="{0FD1C9FA-4D5F-170A-FB7E-A8AC816C9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989" y="2534204"/>
            <a:ext cx="892734" cy="89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heck mark X mark Computer Icons Clip art - cross heart png download ...">
            <a:extLst>
              <a:ext uri="{FF2B5EF4-FFF2-40B4-BE49-F238E27FC236}">
                <a16:creationId xmlns:a16="http://schemas.microsoft.com/office/drawing/2014/main" id="{F1C7D6CD-07BB-E077-2374-DF7AEAAA6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211" y="2696596"/>
            <a:ext cx="730342" cy="73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Check mark X mark Computer Icons Clip art - cross heart png download ...">
            <a:extLst>
              <a:ext uri="{FF2B5EF4-FFF2-40B4-BE49-F238E27FC236}">
                <a16:creationId xmlns:a16="http://schemas.microsoft.com/office/drawing/2014/main" id="{8C3B6DC5-AE20-3CC4-A73A-DE8B76D09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595" y="2670783"/>
            <a:ext cx="730342" cy="73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Check mark X mark Computer Icons Clip art - cross heart png download ...">
            <a:extLst>
              <a:ext uri="{FF2B5EF4-FFF2-40B4-BE49-F238E27FC236}">
                <a16:creationId xmlns:a16="http://schemas.microsoft.com/office/drawing/2014/main" id="{9F978DDD-146D-03A7-757D-D1FC3BDA2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897" y="2670783"/>
            <a:ext cx="730342" cy="73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C03755C5-DAE1-976E-8C16-F7722D44210B}"/>
                  </a:ext>
                </a:extLst>
              </p14:cNvPr>
              <p14:cNvContentPartPr/>
              <p14:nvPr/>
            </p14:nvContentPartPr>
            <p14:xfrm>
              <a:off x="1442095" y="3012545"/>
              <a:ext cx="1113840" cy="187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C03755C5-DAE1-976E-8C16-F7722D44210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33095" y="3003905"/>
                <a:ext cx="113148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F1F5FC8-4B36-4900-5D5E-0C1E7F7D1D21}"/>
                  </a:ext>
                </a:extLst>
              </p14:cNvPr>
              <p14:cNvContentPartPr/>
              <p14:nvPr/>
            </p14:nvContentPartPr>
            <p14:xfrm>
              <a:off x="3142015" y="3029105"/>
              <a:ext cx="1209600" cy="180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F1F5FC8-4B36-4900-5D5E-0C1E7F7D1D2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33015" y="3020465"/>
                <a:ext cx="122724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9494121-C12D-CA82-43E5-D7075ABBC3DD}"/>
                  </a:ext>
                </a:extLst>
              </p14:cNvPr>
              <p14:cNvContentPartPr/>
              <p14:nvPr/>
            </p14:nvContentPartPr>
            <p14:xfrm>
              <a:off x="4949935" y="3029105"/>
              <a:ext cx="993240" cy="72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9494121-C12D-CA82-43E5-D7075ABBC3D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940935" y="3020105"/>
                <a:ext cx="1010880" cy="2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FB448DE6-A4B2-FC24-3DB1-322D6B600B05}"/>
              </a:ext>
            </a:extLst>
          </p:cNvPr>
          <p:cNvGrpSpPr/>
          <p:nvPr/>
        </p:nvGrpSpPr>
        <p:grpSpPr>
          <a:xfrm>
            <a:off x="6338455" y="3033425"/>
            <a:ext cx="2443320" cy="25560"/>
            <a:chOff x="6338455" y="3033425"/>
            <a:chExt cx="2443320" cy="2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55927B4-1244-613C-5ECB-7C64D910C276}"/>
                    </a:ext>
                  </a:extLst>
                </p14:cNvPr>
                <p14:cNvContentPartPr/>
                <p14:nvPr/>
              </p14:nvContentPartPr>
              <p14:xfrm>
                <a:off x="6338455" y="3033425"/>
                <a:ext cx="1197000" cy="172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55927B4-1244-613C-5ECB-7C64D910C27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329455" y="3024785"/>
                  <a:ext cx="12146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4796517-45B1-932D-0099-EC05F0B5D062}"/>
                    </a:ext>
                  </a:extLst>
                </p14:cNvPr>
                <p14:cNvContentPartPr/>
                <p14:nvPr/>
              </p14:nvContentPartPr>
              <p14:xfrm>
                <a:off x="7813735" y="3041345"/>
                <a:ext cx="968040" cy="176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4796517-45B1-932D-0099-EC05F0B5D06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804735" y="3032705"/>
                  <a:ext cx="98568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95FE47B-C7EB-E154-F8D3-EC4A7FB4AC5E}"/>
              </a:ext>
            </a:extLst>
          </p:cNvPr>
          <p:cNvGrpSpPr/>
          <p:nvPr/>
        </p:nvGrpSpPr>
        <p:grpSpPr>
          <a:xfrm>
            <a:off x="2090455" y="2954585"/>
            <a:ext cx="133200" cy="165600"/>
            <a:chOff x="2090455" y="2954585"/>
            <a:chExt cx="133200" cy="16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2B90BA6-EE99-6DA0-5C65-C2B71D3FD113}"/>
                    </a:ext>
                  </a:extLst>
                </p14:cNvPr>
                <p14:cNvContentPartPr/>
                <p14:nvPr/>
              </p14:nvContentPartPr>
              <p14:xfrm>
                <a:off x="2090455" y="2954585"/>
                <a:ext cx="126000" cy="45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2B90BA6-EE99-6DA0-5C65-C2B71D3FD11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081815" y="2945945"/>
                  <a:ext cx="1436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E457844-FA10-E3D3-49AF-DF80B655B973}"/>
                    </a:ext>
                  </a:extLst>
                </p14:cNvPr>
                <p14:cNvContentPartPr/>
                <p14:nvPr/>
              </p14:nvContentPartPr>
              <p14:xfrm>
                <a:off x="2125375" y="3017225"/>
                <a:ext cx="98280" cy="1029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E457844-FA10-E3D3-49AF-DF80B655B97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116375" y="3008225"/>
                  <a:ext cx="115920" cy="12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B7B9331-885B-6F25-016D-7A80705E8326}"/>
              </a:ext>
            </a:extLst>
          </p:cNvPr>
          <p:cNvGrpSpPr/>
          <p:nvPr/>
        </p:nvGrpSpPr>
        <p:grpSpPr>
          <a:xfrm>
            <a:off x="3744655" y="2958905"/>
            <a:ext cx="96120" cy="187920"/>
            <a:chOff x="3744655" y="2958905"/>
            <a:chExt cx="96120" cy="18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A1A1473-302C-7EFE-738F-CAC654F59C16}"/>
                    </a:ext>
                  </a:extLst>
                </p14:cNvPr>
                <p14:cNvContentPartPr/>
                <p14:nvPr/>
              </p14:nvContentPartPr>
              <p14:xfrm>
                <a:off x="3744655" y="2958905"/>
                <a:ext cx="96120" cy="799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A1A1473-302C-7EFE-738F-CAC654F59C1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735655" y="2950265"/>
                  <a:ext cx="1137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EE78CA2-4900-CCEB-3DDD-D163F42A560C}"/>
                    </a:ext>
                  </a:extLst>
                </p14:cNvPr>
                <p14:cNvContentPartPr/>
                <p14:nvPr/>
              </p14:nvContentPartPr>
              <p14:xfrm>
                <a:off x="3769855" y="3054665"/>
                <a:ext cx="70920" cy="921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EE78CA2-4900-CCEB-3DDD-D163F42A560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760855" y="3046025"/>
                  <a:ext cx="88560" cy="10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BC4782E-664C-B674-B756-DD6BFF833FAB}"/>
              </a:ext>
            </a:extLst>
          </p:cNvPr>
          <p:cNvGrpSpPr/>
          <p:nvPr/>
        </p:nvGrpSpPr>
        <p:grpSpPr>
          <a:xfrm>
            <a:off x="5269975" y="2958905"/>
            <a:ext cx="120960" cy="197280"/>
            <a:chOff x="5269975" y="2958905"/>
            <a:chExt cx="120960" cy="19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B5C3FC0-4ABF-6427-AA70-08EAA606E8FF}"/>
                    </a:ext>
                  </a:extLst>
                </p14:cNvPr>
                <p14:cNvContentPartPr/>
                <p14:nvPr/>
              </p14:nvContentPartPr>
              <p14:xfrm>
                <a:off x="5269975" y="2958905"/>
                <a:ext cx="117360" cy="835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B5C3FC0-4ABF-6427-AA70-08EAA606E8F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260975" y="2950265"/>
                  <a:ext cx="1350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DEBAF7D-315E-BCCC-9238-F7D9A4F05AB8}"/>
                    </a:ext>
                  </a:extLst>
                </p14:cNvPr>
                <p14:cNvContentPartPr/>
                <p14:nvPr/>
              </p14:nvContentPartPr>
              <p14:xfrm>
                <a:off x="5333695" y="3062945"/>
                <a:ext cx="57240" cy="932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DEBAF7D-315E-BCCC-9238-F7D9A4F05AB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324695" y="3053945"/>
                  <a:ext cx="74880" cy="11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74F8A65-C147-A62E-44AF-2A567203B49B}"/>
              </a:ext>
            </a:extLst>
          </p:cNvPr>
          <p:cNvGrpSpPr/>
          <p:nvPr/>
        </p:nvGrpSpPr>
        <p:grpSpPr>
          <a:xfrm>
            <a:off x="6824455" y="3000665"/>
            <a:ext cx="91440" cy="170640"/>
            <a:chOff x="6824455" y="3000665"/>
            <a:chExt cx="91440" cy="17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D65363A-015E-8E0B-4DAE-B21AD9153D5E}"/>
                    </a:ext>
                  </a:extLst>
                </p14:cNvPr>
                <p14:cNvContentPartPr/>
                <p14:nvPr/>
              </p14:nvContentPartPr>
              <p14:xfrm>
                <a:off x="6824455" y="3000665"/>
                <a:ext cx="80640" cy="435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D65363A-015E-8E0B-4DAE-B21AD9153D5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815455" y="2992025"/>
                  <a:ext cx="982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67007D5-7FC6-CCC8-6C19-CD812B11B231}"/>
                    </a:ext>
                  </a:extLst>
                </p14:cNvPr>
                <p14:cNvContentPartPr/>
                <p14:nvPr/>
              </p14:nvContentPartPr>
              <p14:xfrm>
                <a:off x="6832735" y="3071225"/>
                <a:ext cx="83160" cy="1000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67007D5-7FC6-CCC8-6C19-CD812B11B23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824095" y="3062225"/>
                  <a:ext cx="100800" cy="11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6A428B0-C7D1-1BFB-7FD3-3C98C080DB13}"/>
              </a:ext>
            </a:extLst>
          </p:cNvPr>
          <p:cNvGrpSpPr/>
          <p:nvPr/>
        </p:nvGrpSpPr>
        <p:grpSpPr>
          <a:xfrm>
            <a:off x="8212615" y="2984105"/>
            <a:ext cx="96480" cy="200880"/>
            <a:chOff x="8212615" y="2984105"/>
            <a:chExt cx="96480" cy="20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95F1CDC-D9DE-883A-A3BF-BEADFD5CCB48}"/>
                    </a:ext>
                  </a:extLst>
                </p14:cNvPr>
                <p14:cNvContentPartPr/>
                <p14:nvPr/>
              </p14:nvContentPartPr>
              <p14:xfrm>
                <a:off x="8212615" y="2984105"/>
                <a:ext cx="96480" cy="910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95F1CDC-D9DE-883A-A3BF-BEADFD5CCB4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203975" y="2975105"/>
                  <a:ext cx="1141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6947BD2-4A39-B75B-F3CB-3764DEFE2148}"/>
                    </a:ext>
                  </a:extLst>
                </p14:cNvPr>
                <p14:cNvContentPartPr/>
                <p14:nvPr/>
              </p14:nvContentPartPr>
              <p14:xfrm>
                <a:off x="8225575" y="3079505"/>
                <a:ext cx="83160" cy="1054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6947BD2-4A39-B75B-F3CB-3764DEFE214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216575" y="3070865"/>
                  <a:ext cx="100800" cy="123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9311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8404167" y="151177"/>
            <a:ext cx="2108491" cy="511466"/>
          </a:xfrm>
          <a:prstGeom prst="round2Diag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6120000" scaled="1"/>
          </a:gradFill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EG" sz="2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ادارة المخاطر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10372590" y="311748"/>
            <a:ext cx="280135" cy="259130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DA18075-7E03-B436-246A-7A22E35D3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5899630"/>
            <a:ext cx="1142245" cy="669925"/>
          </a:xfrm>
        </p:spPr>
        <p:txBody>
          <a:bodyPr/>
          <a:lstStyle/>
          <a:p>
            <a:r>
              <a:rPr lang="ar-EG" sz="8000" dirty="0">
                <a:solidFill>
                  <a:schemeClr val="tx1"/>
                </a:solidFill>
              </a:rPr>
              <a:t>6</a:t>
            </a:r>
            <a:endParaRPr lang="en-US" sz="8000" dirty="0">
              <a:solidFill>
                <a:schemeClr val="tx1"/>
              </a:solidFill>
            </a:endParaRPr>
          </a:p>
        </p:txBody>
      </p:sp>
      <p:sp>
        <p:nvSpPr>
          <p:cNvPr id="14" name="Rectangle: Diagonal Corners Rounded 13">
            <a:extLst>
              <a:ext uri="{FF2B5EF4-FFF2-40B4-BE49-F238E27FC236}">
                <a16:creationId xmlns:a16="http://schemas.microsoft.com/office/drawing/2014/main" id="{42261900-D221-2A4B-58FA-EA173A0F653C}"/>
              </a:ext>
            </a:extLst>
          </p:cNvPr>
          <p:cNvSpPr/>
          <p:nvPr/>
        </p:nvSpPr>
        <p:spPr>
          <a:xfrm>
            <a:off x="4712956" y="151177"/>
            <a:ext cx="3356565" cy="545521"/>
          </a:xfrm>
          <a:custGeom>
            <a:avLst/>
            <a:gdLst>
              <a:gd name="connsiteX0" fmla="*/ 90922 w 3356565"/>
              <a:gd name="connsiteY0" fmla="*/ 0 h 545521"/>
              <a:gd name="connsiteX1" fmla="*/ 537227 w 3356565"/>
              <a:gd name="connsiteY1" fmla="*/ 0 h 545521"/>
              <a:gd name="connsiteX2" fmla="*/ 1081500 w 3356565"/>
              <a:gd name="connsiteY2" fmla="*/ 0 h 545521"/>
              <a:gd name="connsiteX3" fmla="*/ 1691087 w 3356565"/>
              <a:gd name="connsiteY3" fmla="*/ 0 h 545521"/>
              <a:gd name="connsiteX4" fmla="*/ 2268017 w 3356565"/>
              <a:gd name="connsiteY4" fmla="*/ 0 h 545521"/>
              <a:gd name="connsiteX5" fmla="*/ 2779635 w 3356565"/>
              <a:gd name="connsiteY5" fmla="*/ 0 h 545521"/>
              <a:gd name="connsiteX6" fmla="*/ 3356565 w 3356565"/>
              <a:gd name="connsiteY6" fmla="*/ 0 h 545521"/>
              <a:gd name="connsiteX7" fmla="*/ 3356565 w 3356565"/>
              <a:gd name="connsiteY7" fmla="*/ 0 h 545521"/>
              <a:gd name="connsiteX8" fmla="*/ 3356565 w 3356565"/>
              <a:gd name="connsiteY8" fmla="*/ 454599 h 545521"/>
              <a:gd name="connsiteX9" fmla="*/ 3265643 w 3356565"/>
              <a:gd name="connsiteY9" fmla="*/ 545521 h 545521"/>
              <a:gd name="connsiteX10" fmla="*/ 2754026 w 3356565"/>
              <a:gd name="connsiteY10" fmla="*/ 545521 h 545521"/>
              <a:gd name="connsiteX11" fmla="*/ 2275065 w 3356565"/>
              <a:gd name="connsiteY11" fmla="*/ 545521 h 545521"/>
              <a:gd name="connsiteX12" fmla="*/ 1730791 w 3356565"/>
              <a:gd name="connsiteY12" fmla="*/ 545521 h 545521"/>
              <a:gd name="connsiteX13" fmla="*/ 1186517 w 3356565"/>
              <a:gd name="connsiteY13" fmla="*/ 545521 h 545521"/>
              <a:gd name="connsiteX14" fmla="*/ 609587 w 3356565"/>
              <a:gd name="connsiteY14" fmla="*/ 545521 h 545521"/>
              <a:gd name="connsiteX15" fmla="*/ 0 w 3356565"/>
              <a:gd name="connsiteY15" fmla="*/ 545521 h 545521"/>
              <a:gd name="connsiteX16" fmla="*/ 0 w 3356565"/>
              <a:gd name="connsiteY16" fmla="*/ 545521 h 545521"/>
              <a:gd name="connsiteX17" fmla="*/ 0 w 3356565"/>
              <a:gd name="connsiteY17" fmla="*/ 90922 h 545521"/>
              <a:gd name="connsiteX18" fmla="*/ 90922 w 3356565"/>
              <a:gd name="connsiteY18" fmla="*/ 0 h 545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56565" h="545521" fill="none" extrusionOk="0">
                <a:moveTo>
                  <a:pt x="90922" y="0"/>
                </a:moveTo>
                <a:cubicBezTo>
                  <a:pt x="262103" y="-33290"/>
                  <a:pt x="381575" y="14299"/>
                  <a:pt x="537227" y="0"/>
                </a:cubicBezTo>
                <a:cubicBezTo>
                  <a:pt x="692879" y="-14299"/>
                  <a:pt x="967670" y="48798"/>
                  <a:pt x="1081500" y="0"/>
                </a:cubicBezTo>
                <a:cubicBezTo>
                  <a:pt x="1195330" y="-48798"/>
                  <a:pt x="1556496" y="56119"/>
                  <a:pt x="1691087" y="0"/>
                </a:cubicBezTo>
                <a:cubicBezTo>
                  <a:pt x="1825678" y="-56119"/>
                  <a:pt x="2104325" y="14631"/>
                  <a:pt x="2268017" y="0"/>
                </a:cubicBezTo>
                <a:cubicBezTo>
                  <a:pt x="2431709" y="-14631"/>
                  <a:pt x="2659755" y="46798"/>
                  <a:pt x="2779635" y="0"/>
                </a:cubicBezTo>
                <a:cubicBezTo>
                  <a:pt x="2899515" y="-46798"/>
                  <a:pt x="3233175" y="3961"/>
                  <a:pt x="3356565" y="0"/>
                </a:cubicBezTo>
                <a:lnTo>
                  <a:pt x="3356565" y="0"/>
                </a:lnTo>
                <a:cubicBezTo>
                  <a:pt x="3400870" y="197510"/>
                  <a:pt x="3348701" y="297081"/>
                  <a:pt x="3356565" y="454599"/>
                </a:cubicBezTo>
                <a:cubicBezTo>
                  <a:pt x="3369205" y="512404"/>
                  <a:pt x="3307542" y="546983"/>
                  <a:pt x="3265643" y="545521"/>
                </a:cubicBezTo>
                <a:cubicBezTo>
                  <a:pt x="3110345" y="576270"/>
                  <a:pt x="2959563" y="499780"/>
                  <a:pt x="2754026" y="545521"/>
                </a:cubicBezTo>
                <a:cubicBezTo>
                  <a:pt x="2548489" y="591262"/>
                  <a:pt x="2504901" y="517534"/>
                  <a:pt x="2275065" y="545521"/>
                </a:cubicBezTo>
                <a:cubicBezTo>
                  <a:pt x="2045229" y="573508"/>
                  <a:pt x="1848646" y="505256"/>
                  <a:pt x="1730791" y="545521"/>
                </a:cubicBezTo>
                <a:cubicBezTo>
                  <a:pt x="1612936" y="585786"/>
                  <a:pt x="1414449" y="515271"/>
                  <a:pt x="1186517" y="545521"/>
                </a:cubicBezTo>
                <a:cubicBezTo>
                  <a:pt x="958585" y="575771"/>
                  <a:pt x="844299" y="545108"/>
                  <a:pt x="609587" y="545521"/>
                </a:cubicBezTo>
                <a:cubicBezTo>
                  <a:pt x="374875" y="545934"/>
                  <a:pt x="278138" y="505367"/>
                  <a:pt x="0" y="545521"/>
                </a:cubicBezTo>
                <a:lnTo>
                  <a:pt x="0" y="545521"/>
                </a:lnTo>
                <a:cubicBezTo>
                  <a:pt x="-1417" y="350046"/>
                  <a:pt x="14464" y="295543"/>
                  <a:pt x="0" y="90922"/>
                </a:cubicBezTo>
                <a:cubicBezTo>
                  <a:pt x="-5103" y="42351"/>
                  <a:pt x="41881" y="28"/>
                  <a:pt x="90922" y="0"/>
                </a:cubicBezTo>
                <a:close/>
              </a:path>
              <a:path w="3356565" h="545521" stroke="0" extrusionOk="0">
                <a:moveTo>
                  <a:pt x="90922" y="0"/>
                </a:moveTo>
                <a:cubicBezTo>
                  <a:pt x="295906" y="-27023"/>
                  <a:pt x="483881" y="14710"/>
                  <a:pt x="700509" y="0"/>
                </a:cubicBezTo>
                <a:cubicBezTo>
                  <a:pt x="917137" y="-14710"/>
                  <a:pt x="982965" y="41515"/>
                  <a:pt x="1146813" y="0"/>
                </a:cubicBezTo>
                <a:cubicBezTo>
                  <a:pt x="1310661" y="-41515"/>
                  <a:pt x="1572454" y="50122"/>
                  <a:pt x="1756400" y="0"/>
                </a:cubicBezTo>
                <a:cubicBezTo>
                  <a:pt x="1940346" y="-50122"/>
                  <a:pt x="2210497" y="70096"/>
                  <a:pt x="2365987" y="0"/>
                </a:cubicBezTo>
                <a:cubicBezTo>
                  <a:pt x="2521477" y="-70096"/>
                  <a:pt x="2872667" y="23523"/>
                  <a:pt x="3356565" y="0"/>
                </a:cubicBezTo>
                <a:lnTo>
                  <a:pt x="3356565" y="0"/>
                </a:lnTo>
                <a:cubicBezTo>
                  <a:pt x="3376701" y="155890"/>
                  <a:pt x="3345874" y="342290"/>
                  <a:pt x="3356565" y="454599"/>
                </a:cubicBezTo>
                <a:cubicBezTo>
                  <a:pt x="3354427" y="510143"/>
                  <a:pt x="3313814" y="544993"/>
                  <a:pt x="3265643" y="545521"/>
                </a:cubicBezTo>
                <a:cubicBezTo>
                  <a:pt x="3078392" y="593537"/>
                  <a:pt x="2937696" y="535607"/>
                  <a:pt x="2754026" y="545521"/>
                </a:cubicBezTo>
                <a:cubicBezTo>
                  <a:pt x="2570356" y="555435"/>
                  <a:pt x="2524494" y="503162"/>
                  <a:pt x="2307721" y="545521"/>
                </a:cubicBezTo>
                <a:cubicBezTo>
                  <a:pt x="2090949" y="587880"/>
                  <a:pt x="1933154" y="504888"/>
                  <a:pt x="1763447" y="545521"/>
                </a:cubicBezTo>
                <a:cubicBezTo>
                  <a:pt x="1593740" y="586154"/>
                  <a:pt x="1497874" y="533954"/>
                  <a:pt x="1251830" y="545521"/>
                </a:cubicBezTo>
                <a:cubicBezTo>
                  <a:pt x="1005786" y="557088"/>
                  <a:pt x="915217" y="506679"/>
                  <a:pt x="707556" y="545521"/>
                </a:cubicBezTo>
                <a:cubicBezTo>
                  <a:pt x="499895" y="584363"/>
                  <a:pt x="339094" y="468649"/>
                  <a:pt x="0" y="545521"/>
                </a:cubicBezTo>
                <a:lnTo>
                  <a:pt x="0" y="545521"/>
                </a:lnTo>
                <a:cubicBezTo>
                  <a:pt x="-6640" y="364187"/>
                  <a:pt x="25431" y="186204"/>
                  <a:pt x="0" y="90922"/>
                </a:cubicBezTo>
                <a:cubicBezTo>
                  <a:pt x="7946" y="32565"/>
                  <a:pt x="43959" y="4906"/>
                  <a:pt x="90922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التحكم في المشاعر في التداول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Explosion: 8 Points 14">
            <a:extLst>
              <a:ext uri="{FF2B5EF4-FFF2-40B4-BE49-F238E27FC236}">
                <a16:creationId xmlns:a16="http://schemas.microsoft.com/office/drawing/2014/main" id="{E53AE381-762A-A63F-4ABB-56E264065901}"/>
              </a:ext>
            </a:extLst>
          </p:cNvPr>
          <p:cNvSpPr/>
          <p:nvPr/>
        </p:nvSpPr>
        <p:spPr>
          <a:xfrm>
            <a:off x="7938244" y="47269"/>
            <a:ext cx="325856" cy="411237"/>
          </a:xfrm>
          <a:prstGeom prst="irregularSeal1">
            <a:avLst/>
          </a:pr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72C7BC1-16FD-5B23-7A21-6FB2F1724804}"/>
              </a:ext>
            </a:extLst>
          </p:cNvPr>
          <p:cNvCxnSpPr/>
          <p:nvPr/>
        </p:nvCxnSpPr>
        <p:spPr>
          <a:xfrm>
            <a:off x="532015" y="4656246"/>
            <a:ext cx="110060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17D0ABF-0461-210A-0740-F92371DB6443}"/>
              </a:ext>
            </a:extLst>
          </p:cNvPr>
          <p:cNvCxnSpPr/>
          <p:nvPr/>
        </p:nvCxnSpPr>
        <p:spPr>
          <a:xfrm>
            <a:off x="1475509" y="294970"/>
            <a:ext cx="0" cy="5447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F30A2EB-8562-AFE1-E3BE-D0E14CD39609}"/>
              </a:ext>
            </a:extLst>
          </p:cNvPr>
          <p:cNvCxnSpPr/>
          <p:nvPr/>
        </p:nvCxnSpPr>
        <p:spPr>
          <a:xfrm>
            <a:off x="748146" y="3018639"/>
            <a:ext cx="105945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E6B5999-4602-C557-31AA-F6237DAB37F6}"/>
              </a:ext>
            </a:extLst>
          </p:cNvPr>
          <p:cNvSpPr txBox="1"/>
          <p:nvPr/>
        </p:nvSpPr>
        <p:spPr>
          <a:xfrm>
            <a:off x="809111" y="127082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EG" dirty="0">
                <a:solidFill>
                  <a:srgbClr val="FF0000"/>
                </a:solidFill>
              </a:rPr>
              <a:t>الثقة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2B5E59-3744-1CC0-3862-634F10482981}"/>
              </a:ext>
            </a:extLst>
          </p:cNvPr>
          <p:cNvSpPr txBox="1"/>
          <p:nvPr/>
        </p:nvSpPr>
        <p:spPr>
          <a:xfrm>
            <a:off x="876501" y="2647696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EG" dirty="0">
                <a:solidFill>
                  <a:srgbClr val="FF0000"/>
                </a:solidFill>
              </a:rPr>
              <a:t>100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92D1EC9-2F8A-EABF-F6FD-1DF59267604D}"/>
              </a:ext>
            </a:extLst>
          </p:cNvPr>
          <p:cNvCxnSpPr/>
          <p:nvPr/>
        </p:nvCxnSpPr>
        <p:spPr>
          <a:xfrm>
            <a:off x="910874" y="1180141"/>
            <a:ext cx="105945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C963489-44CF-9907-51F4-AE4B95C34255}"/>
              </a:ext>
            </a:extLst>
          </p:cNvPr>
          <p:cNvSpPr txBox="1"/>
          <p:nvPr/>
        </p:nvSpPr>
        <p:spPr>
          <a:xfrm>
            <a:off x="422015" y="815479"/>
            <a:ext cx="10534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EG" dirty="0">
                <a:solidFill>
                  <a:srgbClr val="FF0000"/>
                </a:solidFill>
              </a:rPr>
              <a:t>ثقة زائدة</a:t>
            </a:r>
          </a:p>
          <a:p>
            <a:r>
              <a:rPr lang="ar-EG" dirty="0">
                <a:solidFill>
                  <a:srgbClr val="FF0000"/>
                </a:solidFill>
              </a:rPr>
              <a:t>كبر وغرور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178912E-86CC-C8A0-6E49-8985F65A5096}"/>
              </a:ext>
            </a:extLst>
          </p:cNvPr>
          <p:cNvSpPr txBox="1"/>
          <p:nvPr/>
        </p:nvSpPr>
        <p:spPr>
          <a:xfrm>
            <a:off x="62884" y="4288725"/>
            <a:ext cx="1353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EG" dirty="0">
                <a:solidFill>
                  <a:srgbClr val="FF0000"/>
                </a:solidFill>
              </a:rPr>
              <a:t>ثقة منخفضة</a:t>
            </a:r>
          </a:p>
          <a:p>
            <a:r>
              <a:rPr lang="ar-EG" dirty="0">
                <a:solidFill>
                  <a:srgbClr val="FF0000"/>
                </a:solidFill>
              </a:rPr>
              <a:t>ضعف ووهن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5BEAF53-10BF-B3E7-6F48-5C09B6C1FBDF}"/>
              </a:ext>
            </a:extLst>
          </p:cNvPr>
          <p:cNvSpPr txBox="1"/>
          <p:nvPr/>
        </p:nvSpPr>
        <p:spPr>
          <a:xfrm>
            <a:off x="234338" y="2928543"/>
            <a:ext cx="1284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EG" dirty="0">
                <a:solidFill>
                  <a:srgbClr val="00B050"/>
                </a:solidFill>
              </a:rPr>
              <a:t>واثق وعارف</a:t>
            </a:r>
          </a:p>
          <a:p>
            <a:r>
              <a:rPr lang="ar-EG" dirty="0">
                <a:solidFill>
                  <a:srgbClr val="00B050"/>
                </a:solidFill>
              </a:rPr>
              <a:t>قوته وضعفه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36C8C4C-E8D8-ABA2-D601-4DF3D40BD3A0}"/>
              </a:ext>
            </a:extLst>
          </p:cNvPr>
          <p:cNvSpPr/>
          <p:nvPr/>
        </p:nvSpPr>
        <p:spPr>
          <a:xfrm>
            <a:off x="1501996" y="746274"/>
            <a:ext cx="242245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2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مقامر سيخاطر جدا</a:t>
            </a:r>
            <a:endParaRPr lang="en-US" sz="2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E9BD136-913A-477D-880F-ED52C22863E8}"/>
              </a:ext>
            </a:extLst>
          </p:cNvPr>
          <p:cNvSpPr/>
          <p:nvPr/>
        </p:nvSpPr>
        <p:spPr>
          <a:xfrm>
            <a:off x="1556402" y="4590198"/>
            <a:ext cx="53206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3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متخوف وسيضيع الفرص</a:t>
            </a:r>
            <a:endParaRPr lang="en-US" sz="3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1E1065E-B88E-68DF-39E4-9656DAC6BFD5}"/>
              </a:ext>
            </a:extLst>
          </p:cNvPr>
          <p:cNvCxnSpPr>
            <a:cxnSpLocks/>
          </p:cNvCxnSpPr>
          <p:nvPr/>
        </p:nvCxnSpPr>
        <p:spPr>
          <a:xfrm>
            <a:off x="2862350" y="1180141"/>
            <a:ext cx="0" cy="34761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15BAE8E-519D-CC89-B1FA-046200E32E9D}"/>
              </a:ext>
            </a:extLst>
          </p:cNvPr>
          <p:cNvCxnSpPr>
            <a:cxnSpLocks/>
          </p:cNvCxnSpPr>
          <p:nvPr/>
        </p:nvCxnSpPr>
        <p:spPr>
          <a:xfrm>
            <a:off x="4652356" y="1180141"/>
            <a:ext cx="0" cy="34761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0C25D40-09B2-852A-43B1-FF4259523907}"/>
              </a:ext>
            </a:extLst>
          </p:cNvPr>
          <p:cNvCxnSpPr>
            <a:cxnSpLocks/>
          </p:cNvCxnSpPr>
          <p:nvPr/>
        </p:nvCxnSpPr>
        <p:spPr>
          <a:xfrm>
            <a:off x="6143105" y="1180141"/>
            <a:ext cx="49877" cy="34417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AAF4AD1-A1BC-A728-DB2C-99455560713E}"/>
              </a:ext>
            </a:extLst>
          </p:cNvPr>
          <p:cNvCxnSpPr>
            <a:cxnSpLocks/>
          </p:cNvCxnSpPr>
          <p:nvPr/>
        </p:nvCxnSpPr>
        <p:spPr>
          <a:xfrm>
            <a:off x="7692043" y="1180141"/>
            <a:ext cx="0" cy="34761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C092CD4-07D3-CFA5-666E-06B8D76F8512}"/>
              </a:ext>
            </a:extLst>
          </p:cNvPr>
          <p:cNvCxnSpPr>
            <a:cxnSpLocks/>
          </p:cNvCxnSpPr>
          <p:nvPr/>
        </p:nvCxnSpPr>
        <p:spPr>
          <a:xfrm>
            <a:off x="9129025" y="1180141"/>
            <a:ext cx="0" cy="34761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heck, circle, correct, mark, success, tick, yes icon">
            <a:extLst>
              <a:ext uri="{FF2B5EF4-FFF2-40B4-BE49-F238E27FC236}">
                <a16:creationId xmlns:a16="http://schemas.microsoft.com/office/drawing/2014/main" id="{5413D7D6-2B9C-85DF-72FA-1421C6585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165" y="2534204"/>
            <a:ext cx="892734" cy="89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heck, circle, correct, mark, success, tick, yes icon">
            <a:extLst>
              <a:ext uri="{FF2B5EF4-FFF2-40B4-BE49-F238E27FC236}">
                <a16:creationId xmlns:a16="http://schemas.microsoft.com/office/drawing/2014/main" id="{0FD1C9FA-4D5F-170A-FB7E-A8AC816C9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246" y="1585219"/>
            <a:ext cx="892734" cy="89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Check mark X mark Computer Icons Clip art - cross heart png download ...">
            <a:extLst>
              <a:ext uri="{FF2B5EF4-FFF2-40B4-BE49-F238E27FC236}">
                <a16:creationId xmlns:a16="http://schemas.microsoft.com/office/drawing/2014/main" id="{8C3B6DC5-AE20-3CC4-A73A-DE8B76D09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559" y="1995112"/>
            <a:ext cx="730342" cy="73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Check mark X mark Computer Icons Clip art - cross heart png download ...">
            <a:extLst>
              <a:ext uri="{FF2B5EF4-FFF2-40B4-BE49-F238E27FC236}">
                <a16:creationId xmlns:a16="http://schemas.microsoft.com/office/drawing/2014/main" id="{9F978DDD-146D-03A7-757D-D1FC3BDA2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385" y="2951425"/>
            <a:ext cx="730342" cy="73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heck, circle, correct, mark, success, tick, yes icon">
            <a:extLst>
              <a:ext uri="{FF2B5EF4-FFF2-40B4-BE49-F238E27FC236}">
                <a16:creationId xmlns:a16="http://schemas.microsoft.com/office/drawing/2014/main" id="{67309419-B9E3-FD08-47C5-8085094D7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550" y="717381"/>
            <a:ext cx="892734" cy="89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96F8A92-E733-1DFF-FBAE-05092856A432}"/>
              </a:ext>
            </a:extLst>
          </p:cNvPr>
          <p:cNvCxnSpPr>
            <a:cxnSpLocks/>
          </p:cNvCxnSpPr>
          <p:nvPr/>
        </p:nvCxnSpPr>
        <p:spPr>
          <a:xfrm>
            <a:off x="10569151" y="1162955"/>
            <a:ext cx="0" cy="34761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8" descr="Check mark X mark Computer Icons Clip art - cross heart png download ...">
            <a:extLst>
              <a:ext uri="{FF2B5EF4-FFF2-40B4-BE49-F238E27FC236}">
                <a16:creationId xmlns:a16="http://schemas.microsoft.com/office/drawing/2014/main" id="{710BC8EF-802D-98D8-D04E-3EC5D1EAE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3980" y="4256705"/>
            <a:ext cx="730342" cy="73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Arrow: Right 28">
            <a:extLst>
              <a:ext uri="{FF2B5EF4-FFF2-40B4-BE49-F238E27FC236}">
                <a16:creationId xmlns:a16="http://schemas.microsoft.com/office/drawing/2014/main" id="{49D00590-E81D-5AF6-9E39-15853CF04736}"/>
              </a:ext>
            </a:extLst>
          </p:cNvPr>
          <p:cNvSpPr/>
          <p:nvPr/>
        </p:nvSpPr>
        <p:spPr>
          <a:xfrm>
            <a:off x="1496104" y="2876203"/>
            <a:ext cx="985218" cy="281649"/>
          </a:xfrm>
          <a:prstGeom prst="rightArrow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B035EF14-4E15-E841-D38D-E948A1805A75}"/>
              </a:ext>
            </a:extLst>
          </p:cNvPr>
          <p:cNvSpPr/>
          <p:nvPr/>
        </p:nvSpPr>
        <p:spPr>
          <a:xfrm rot="19766371">
            <a:off x="3027447" y="2336494"/>
            <a:ext cx="1408312" cy="281649"/>
          </a:xfrm>
          <a:prstGeom prst="rightArrow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9D73F3BF-AB99-241A-6652-70C915A5643F}"/>
              </a:ext>
            </a:extLst>
          </p:cNvPr>
          <p:cNvSpPr/>
          <p:nvPr/>
        </p:nvSpPr>
        <p:spPr>
          <a:xfrm rot="19766371">
            <a:off x="4770046" y="1398172"/>
            <a:ext cx="1135920" cy="281649"/>
          </a:xfrm>
          <a:prstGeom prst="rightArrow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" name="Arrow: Right 2047">
            <a:extLst>
              <a:ext uri="{FF2B5EF4-FFF2-40B4-BE49-F238E27FC236}">
                <a16:creationId xmlns:a16="http://schemas.microsoft.com/office/drawing/2014/main" id="{E6106676-4B7E-84CF-273B-260612F1417E}"/>
              </a:ext>
            </a:extLst>
          </p:cNvPr>
          <p:cNvSpPr/>
          <p:nvPr/>
        </p:nvSpPr>
        <p:spPr>
          <a:xfrm rot="2226029">
            <a:off x="6192171" y="1615850"/>
            <a:ext cx="1369839" cy="281649"/>
          </a:xfrm>
          <a:prstGeom prst="rightArrow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9" name="Arrow: Right 2048">
            <a:extLst>
              <a:ext uri="{FF2B5EF4-FFF2-40B4-BE49-F238E27FC236}">
                <a16:creationId xmlns:a16="http://schemas.microsoft.com/office/drawing/2014/main" id="{644C25FF-73E7-6176-41D3-5E4AE2C7E017}"/>
              </a:ext>
            </a:extLst>
          </p:cNvPr>
          <p:cNvSpPr/>
          <p:nvPr/>
        </p:nvSpPr>
        <p:spPr>
          <a:xfrm rot="2083915">
            <a:off x="7797627" y="2789512"/>
            <a:ext cx="1252043" cy="281649"/>
          </a:xfrm>
          <a:prstGeom prst="rightArrow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1" name="Arrow: Right 2050">
            <a:extLst>
              <a:ext uri="{FF2B5EF4-FFF2-40B4-BE49-F238E27FC236}">
                <a16:creationId xmlns:a16="http://schemas.microsoft.com/office/drawing/2014/main" id="{D080CBCF-9C74-6B00-BD20-29C992195267}"/>
              </a:ext>
            </a:extLst>
          </p:cNvPr>
          <p:cNvSpPr/>
          <p:nvPr/>
        </p:nvSpPr>
        <p:spPr>
          <a:xfrm rot="2393539">
            <a:off x="9077483" y="3888668"/>
            <a:ext cx="1305969" cy="281649"/>
          </a:xfrm>
          <a:prstGeom prst="rightArrow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06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2048" grpId="0" animBg="1"/>
      <p:bldP spid="2049" grpId="0" animBg="1"/>
      <p:bldP spid="20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A4615F-34DF-5873-C0C5-667234FB13B9}"/>
              </a:ext>
            </a:extLst>
          </p:cNvPr>
          <p:cNvSpPr/>
          <p:nvPr/>
        </p:nvSpPr>
        <p:spPr>
          <a:xfrm>
            <a:off x="8404167" y="151177"/>
            <a:ext cx="2108491" cy="511466"/>
          </a:xfrm>
          <a:prstGeom prst="round2Diag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6120000" scaled="1"/>
          </a:gradFill>
          <a:effectLst>
            <a:glow rad="1016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EG" sz="2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ادارة المخاطر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40A36E8-6D24-6829-722E-1BCB31F2E8ED}"/>
              </a:ext>
            </a:extLst>
          </p:cNvPr>
          <p:cNvSpPr/>
          <p:nvPr/>
        </p:nvSpPr>
        <p:spPr>
          <a:xfrm>
            <a:off x="10372590" y="311748"/>
            <a:ext cx="280135" cy="259130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DA18075-7E03-B436-246A-7A22E35D3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5899630"/>
            <a:ext cx="1142245" cy="669925"/>
          </a:xfrm>
        </p:spPr>
        <p:txBody>
          <a:bodyPr/>
          <a:lstStyle/>
          <a:p>
            <a:r>
              <a:rPr lang="ar-EG" sz="8000" dirty="0">
                <a:solidFill>
                  <a:schemeClr val="tx1"/>
                </a:solidFill>
              </a:rPr>
              <a:t>7</a:t>
            </a:r>
            <a:endParaRPr lang="en-US" sz="8000" dirty="0">
              <a:solidFill>
                <a:schemeClr val="tx1"/>
              </a:solidFill>
            </a:endParaRPr>
          </a:p>
        </p:txBody>
      </p:sp>
      <p:sp>
        <p:nvSpPr>
          <p:cNvPr id="14" name="Rectangle: Diagonal Corners Rounded 13">
            <a:extLst>
              <a:ext uri="{FF2B5EF4-FFF2-40B4-BE49-F238E27FC236}">
                <a16:creationId xmlns:a16="http://schemas.microsoft.com/office/drawing/2014/main" id="{42261900-D221-2A4B-58FA-EA173A0F653C}"/>
              </a:ext>
            </a:extLst>
          </p:cNvPr>
          <p:cNvSpPr/>
          <p:nvPr/>
        </p:nvSpPr>
        <p:spPr>
          <a:xfrm>
            <a:off x="4712956" y="151177"/>
            <a:ext cx="3356565" cy="545521"/>
          </a:xfrm>
          <a:custGeom>
            <a:avLst/>
            <a:gdLst>
              <a:gd name="connsiteX0" fmla="*/ 90922 w 3356565"/>
              <a:gd name="connsiteY0" fmla="*/ 0 h 545521"/>
              <a:gd name="connsiteX1" fmla="*/ 537227 w 3356565"/>
              <a:gd name="connsiteY1" fmla="*/ 0 h 545521"/>
              <a:gd name="connsiteX2" fmla="*/ 1081500 w 3356565"/>
              <a:gd name="connsiteY2" fmla="*/ 0 h 545521"/>
              <a:gd name="connsiteX3" fmla="*/ 1691087 w 3356565"/>
              <a:gd name="connsiteY3" fmla="*/ 0 h 545521"/>
              <a:gd name="connsiteX4" fmla="*/ 2268017 w 3356565"/>
              <a:gd name="connsiteY4" fmla="*/ 0 h 545521"/>
              <a:gd name="connsiteX5" fmla="*/ 2779635 w 3356565"/>
              <a:gd name="connsiteY5" fmla="*/ 0 h 545521"/>
              <a:gd name="connsiteX6" fmla="*/ 3356565 w 3356565"/>
              <a:gd name="connsiteY6" fmla="*/ 0 h 545521"/>
              <a:gd name="connsiteX7" fmla="*/ 3356565 w 3356565"/>
              <a:gd name="connsiteY7" fmla="*/ 0 h 545521"/>
              <a:gd name="connsiteX8" fmla="*/ 3356565 w 3356565"/>
              <a:gd name="connsiteY8" fmla="*/ 454599 h 545521"/>
              <a:gd name="connsiteX9" fmla="*/ 3265643 w 3356565"/>
              <a:gd name="connsiteY9" fmla="*/ 545521 h 545521"/>
              <a:gd name="connsiteX10" fmla="*/ 2754026 w 3356565"/>
              <a:gd name="connsiteY10" fmla="*/ 545521 h 545521"/>
              <a:gd name="connsiteX11" fmla="*/ 2275065 w 3356565"/>
              <a:gd name="connsiteY11" fmla="*/ 545521 h 545521"/>
              <a:gd name="connsiteX12" fmla="*/ 1730791 w 3356565"/>
              <a:gd name="connsiteY12" fmla="*/ 545521 h 545521"/>
              <a:gd name="connsiteX13" fmla="*/ 1186517 w 3356565"/>
              <a:gd name="connsiteY13" fmla="*/ 545521 h 545521"/>
              <a:gd name="connsiteX14" fmla="*/ 609587 w 3356565"/>
              <a:gd name="connsiteY14" fmla="*/ 545521 h 545521"/>
              <a:gd name="connsiteX15" fmla="*/ 0 w 3356565"/>
              <a:gd name="connsiteY15" fmla="*/ 545521 h 545521"/>
              <a:gd name="connsiteX16" fmla="*/ 0 w 3356565"/>
              <a:gd name="connsiteY16" fmla="*/ 545521 h 545521"/>
              <a:gd name="connsiteX17" fmla="*/ 0 w 3356565"/>
              <a:gd name="connsiteY17" fmla="*/ 90922 h 545521"/>
              <a:gd name="connsiteX18" fmla="*/ 90922 w 3356565"/>
              <a:gd name="connsiteY18" fmla="*/ 0 h 545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56565" h="545521" fill="none" extrusionOk="0">
                <a:moveTo>
                  <a:pt x="90922" y="0"/>
                </a:moveTo>
                <a:cubicBezTo>
                  <a:pt x="262103" y="-33290"/>
                  <a:pt x="381575" y="14299"/>
                  <a:pt x="537227" y="0"/>
                </a:cubicBezTo>
                <a:cubicBezTo>
                  <a:pt x="692879" y="-14299"/>
                  <a:pt x="967670" y="48798"/>
                  <a:pt x="1081500" y="0"/>
                </a:cubicBezTo>
                <a:cubicBezTo>
                  <a:pt x="1195330" y="-48798"/>
                  <a:pt x="1556496" y="56119"/>
                  <a:pt x="1691087" y="0"/>
                </a:cubicBezTo>
                <a:cubicBezTo>
                  <a:pt x="1825678" y="-56119"/>
                  <a:pt x="2104325" y="14631"/>
                  <a:pt x="2268017" y="0"/>
                </a:cubicBezTo>
                <a:cubicBezTo>
                  <a:pt x="2431709" y="-14631"/>
                  <a:pt x="2659755" y="46798"/>
                  <a:pt x="2779635" y="0"/>
                </a:cubicBezTo>
                <a:cubicBezTo>
                  <a:pt x="2899515" y="-46798"/>
                  <a:pt x="3233175" y="3961"/>
                  <a:pt x="3356565" y="0"/>
                </a:cubicBezTo>
                <a:lnTo>
                  <a:pt x="3356565" y="0"/>
                </a:lnTo>
                <a:cubicBezTo>
                  <a:pt x="3400870" y="197510"/>
                  <a:pt x="3348701" y="297081"/>
                  <a:pt x="3356565" y="454599"/>
                </a:cubicBezTo>
                <a:cubicBezTo>
                  <a:pt x="3369205" y="512404"/>
                  <a:pt x="3307542" y="546983"/>
                  <a:pt x="3265643" y="545521"/>
                </a:cubicBezTo>
                <a:cubicBezTo>
                  <a:pt x="3110345" y="576270"/>
                  <a:pt x="2959563" y="499780"/>
                  <a:pt x="2754026" y="545521"/>
                </a:cubicBezTo>
                <a:cubicBezTo>
                  <a:pt x="2548489" y="591262"/>
                  <a:pt x="2504901" y="517534"/>
                  <a:pt x="2275065" y="545521"/>
                </a:cubicBezTo>
                <a:cubicBezTo>
                  <a:pt x="2045229" y="573508"/>
                  <a:pt x="1848646" y="505256"/>
                  <a:pt x="1730791" y="545521"/>
                </a:cubicBezTo>
                <a:cubicBezTo>
                  <a:pt x="1612936" y="585786"/>
                  <a:pt x="1414449" y="515271"/>
                  <a:pt x="1186517" y="545521"/>
                </a:cubicBezTo>
                <a:cubicBezTo>
                  <a:pt x="958585" y="575771"/>
                  <a:pt x="844299" y="545108"/>
                  <a:pt x="609587" y="545521"/>
                </a:cubicBezTo>
                <a:cubicBezTo>
                  <a:pt x="374875" y="545934"/>
                  <a:pt x="278138" y="505367"/>
                  <a:pt x="0" y="545521"/>
                </a:cubicBezTo>
                <a:lnTo>
                  <a:pt x="0" y="545521"/>
                </a:lnTo>
                <a:cubicBezTo>
                  <a:pt x="-1417" y="350046"/>
                  <a:pt x="14464" y="295543"/>
                  <a:pt x="0" y="90922"/>
                </a:cubicBezTo>
                <a:cubicBezTo>
                  <a:pt x="-5103" y="42351"/>
                  <a:pt x="41881" y="28"/>
                  <a:pt x="90922" y="0"/>
                </a:cubicBezTo>
                <a:close/>
              </a:path>
              <a:path w="3356565" h="545521" stroke="0" extrusionOk="0">
                <a:moveTo>
                  <a:pt x="90922" y="0"/>
                </a:moveTo>
                <a:cubicBezTo>
                  <a:pt x="295906" y="-27023"/>
                  <a:pt x="483881" y="14710"/>
                  <a:pt x="700509" y="0"/>
                </a:cubicBezTo>
                <a:cubicBezTo>
                  <a:pt x="917137" y="-14710"/>
                  <a:pt x="982965" y="41515"/>
                  <a:pt x="1146813" y="0"/>
                </a:cubicBezTo>
                <a:cubicBezTo>
                  <a:pt x="1310661" y="-41515"/>
                  <a:pt x="1572454" y="50122"/>
                  <a:pt x="1756400" y="0"/>
                </a:cubicBezTo>
                <a:cubicBezTo>
                  <a:pt x="1940346" y="-50122"/>
                  <a:pt x="2210497" y="70096"/>
                  <a:pt x="2365987" y="0"/>
                </a:cubicBezTo>
                <a:cubicBezTo>
                  <a:pt x="2521477" y="-70096"/>
                  <a:pt x="2872667" y="23523"/>
                  <a:pt x="3356565" y="0"/>
                </a:cubicBezTo>
                <a:lnTo>
                  <a:pt x="3356565" y="0"/>
                </a:lnTo>
                <a:cubicBezTo>
                  <a:pt x="3376701" y="155890"/>
                  <a:pt x="3345874" y="342290"/>
                  <a:pt x="3356565" y="454599"/>
                </a:cubicBezTo>
                <a:cubicBezTo>
                  <a:pt x="3354427" y="510143"/>
                  <a:pt x="3313814" y="544993"/>
                  <a:pt x="3265643" y="545521"/>
                </a:cubicBezTo>
                <a:cubicBezTo>
                  <a:pt x="3078392" y="593537"/>
                  <a:pt x="2937696" y="535607"/>
                  <a:pt x="2754026" y="545521"/>
                </a:cubicBezTo>
                <a:cubicBezTo>
                  <a:pt x="2570356" y="555435"/>
                  <a:pt x="2524494" y="503162"/>
                  <a:pt x="2307721" y="545521"/>
                </a:cubicBezTo>
                <a:cubicBezTo>
                  <a:pt x="2090949" y="587880"/>
                  <a:pt x="1933154" y="504888"/>
                  <a:pt x="1763447" y="545521"/>
                </a:cubicBezTo>
                <a:cubicBezTo>
                  <a:pt x="1593740" y="586154"/>
                  <a:pt x="1497874" y="533954"/>
                  <a:pt x="1251830" y="545521"/>
                </a:cubicBezTo>
                <a:cubicBezTo>
                  <a:pt x="1005786" y="557088"/>
                  <a:pt x="915217" y="506679"/>
                  <a:pt x="707556" y="545521"/>
                </a:cubicBezTo>
                <a:cubicBezTo>
                  <a:pt x="499895" y="584363"/>
                  <a:pt x="339094" y="468649"/>
                  <a:pt x="0" y="545521"/>
                </a:cubicBezTo>
                <a:lnTo>
                  <a:pt x="0" y="545521"/>
                </a:lnTo>
                <a:cubicBezTo>
                  <a:pt x="-6640" y="364187"/>
                  <a:pt x="25431" y="186204"/>
                  <a:pt x="0" y="90922"/>
                </a:cubicBezTo>
                <a:cubicBezTo>
                  <a:pt x="7946" y="32565"/>
                  <a:pt x="43959" y="4906"/>
                  <a:pt x="90922" y="0"/>
                </a:cubicBezTo>
                <a:close/>
              </a:path>
            </a:pathLst>
          </a:cu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  <a:ln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3355540247">
                  <a:prstGeom prst="round2Diag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التحكم في المشاعر في التداول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Explosion: 8 Points 14">
            <a:extLst>
              <a:ext uri="{FF2B5EF4-FFF2-40B4-BE49-F238E27FC236}">
                <a16:creationId xmlns:a16="http://schemas.microsoft.com/office/drawing/2014/main" id="{E53AE381-762A-A63F-4ABB-56E264065901}"/>
              </a:ext>
            </a:extLst>
          </p:cNvPr>
          <p:cNvSpPr/>
          <p:nvPr/>
        </p:nvSpPr>
        <p:spPr>
          <a:xfrm>
            <a:off x="7938244" y="47269"/>
            <a:ext cx="325856" cy="411237"/>
          </a:xfrm>
          <a:prstGeom prst="irregularSeal1">
            <a:avLst/>
          </a:prstGeom>
          <a:gradFill flip="none" rotWithShape="0">
            <a:gsLst>
              <a:gs pos="0">
                <a:schemeClr val="tx1"/>
              </a:gs>
              <a:gs pos="100000">
                <a:schemeClr val="tx1">
                  <a:lumMod val="85000"/>
                </a:schemeClr>
              </a:gs>
            </a:gsLst>
            <a:lin ang="6120000" scaled="1"/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72C7BC1-16FD-5B23-7A21-6FB2F1724804}"/>
              </a:ext>
            </a:extLst>
          </p:cNvPr>
          <p:cNvCxnSpPr/>
          <p:nvPr/>
        </p:nvCxnSpPr>
        <p:spPr>
          <a:xfrm>
            <a:off x="532015" y="4656246"/>
            <a:ext cx="110060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17D0ABF-0461-210A-0740-F92371DB6443}"/>
              </a:ext>
            </a:extLst>
          </p:cNvPr>
          <p:cNvCxnSpPr/>
          <p:nvPr/>
        </p:nvCxnSpPr>
        <p:spPr>
          <a:xfrm>
            <a:off x="1475509" y="294970"/>
            <a:ext cx="0" cy="5447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F30A2EB-8562-AFE1-E3BE-D0E14CD39609}"/>
              </a:ext>
            </a:extLst>
          </p:cNvPr>
          <p:cNvCxnSpPr/>
          <p:nvPr/>
        </p:nvCxnSpPr>
        <p:spPr>
          <a:xfrm>
            <a:off x="748146" y="3018639"/>
            <a:ext cx="105945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E6B5999-4602-C557-31AA-F6237DAB37F6}"/>
              </a:ext>
            </a:extLst>
          </p:cNvPr>
          <p:cNvSpPr txBox="1"/>
          <p:nvPr/>
        </p:nvSpPr>
        <p:spPr>
          <a:xfrm>
            <a:off x="809111" y="127082"/>
            <a:ext cx="1851789" cy="36933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ar-EG" dirty="0">
                <a:solidFill>
                  <a:srgbClr val="FF0000"/>
                </a:solidFill>
              </a:rPr>
              <a:t>مستوي المخاطرة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2B5E59-3744-1CC0-3862-634F10482981}"/>
              </a:ext>
            </a:extLst>
          </p:cNvPr>
          <p:cNvSpPr txBox="1"/>
          <p:nvPr/>
        </p:nvSpPr>
        <p:spPr>
          <a:xfrm>
            <a:off x="876501" y="2647696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EG" dirty="0">
                <a:solidFill>
                  <a:srgbClr val="FF0000"/>
                </a:solidFill>
              </a:rPr>
              <a:t>10%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92D1EC9-2F8A-EABF-F6FD-1DF59267604D}"/>
              </a:ext>
            </a:extLst>
          </p:cNvPr>
          <p:cNvCxnSpPr/>
          <p:nvPr/>
        </p:nvCxnSpPr>
        <p:spPr>
          <a:xfrm>
            <a:off x="910874" y="1180141"/>
            <a:ext cx="105945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C963489-44CF-9907-51F4-AE4B95C34255}"/>
              </a:ext>
            </a:extLst>
          </p:cNvPr>
          <p:cNvSpPr txBox="1"/>
          <p:nvPr/>
        </p:nvSpPr>
        <p:spPr>
          <a:xfrm>
            <a:off x="422015" y="815479"/>
            <a:ext cx="1087157" cy="36933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ar-EG" dirty="0">
                <a:solidFill>
                  <a:srgbClr val="FF0000"/>
                </a:solidFill>
              </a:rPr>
              <a:t>قلق وتوتر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178912E-86CC-C8A0-6E49-8985F65A5096}"/>
              </a:ext>
            </a:extLst>
          </p:cNvPr>
          <p:cNvSpPr txBox="1"/>
          <p:nvPr/>
        </p:nvSpPr>
        <p:spPr>
          <a:xfrm>
            <a:off x="62884" y="4288725"/>
            <a:ext cx="1297150" cy="36933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ar-EG" dirty="0">
                <a:solidFill>
                  <a:srgbClr val="FF0000"/>
                </a:solidFill>
              </a:rPr>
              <a:t>لا يوجد قلق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5BEAF53-10BF-B3E7-6F48-5C09B6C1FBDF}"/>
              </a:ext>
            </a:extLst>
          </p:cNvPr>
          <p:cNvSpPr txBox="1"/>
          <p:nvPr/>
        </p:nvSpPr>
        <p:spPr>
          <a:xfrm>
            <a:off x="2823976" y="2444529"/>
            <a:ext cx="1630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EG" dirty="0">
                <a:solidFill>
                  <a:srgbClr val="00B050"/>
                </a:solidFill>
              </a:rPr>
              <a:t>ربح بدون قلق</a:t>
            </a:r>
          </a:p>
          <a:p>
            <a:r>
              <a:rPr lang="ar-EG" dirty="0">
                <a:solidFill>
                  <a:srgbClr val="00B050"/>
                </a:solidFill>
              </a:rPr>
              <a:t>قرارات صحيحية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36C8C4C-E8D8-ABA2-D601-4DF3D40BD3A0}"/>
              </a:ext>
            </a:extLst>
          </p:cNvPr>
          <p:cNvSpPr/>
          <p:nvPr/>
        </p:nvSpPr>
        <p:spPr>
          <a:xfrm>
            <a:off x="6107507" y="800227"/>
            <a:ext cx="181492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2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قرارات خاطئة</a:t>
            </a:r>
            <a:endParaRPr lang="en-US" sz="2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E9BD136-913A-477D-880F-ED52C22863E8}"/>
              </a:ext>
            </a:extLst>
          </p:cNvPr>
          <p:cNvSpPr/>
          <p:nvPr/>
        </p:nvSpPr>
        <p:spPr>
          <a:xfrm>
            <a:off x="7279741" y="4033124"/>
            <a:ext cx="17812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3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لن يربح</a:t>
            </a:r>
            <a:endParaRPr lang="en-US" sz="3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2050" name="Picture 2" descr="Check, circle, correct, mark, success, tick, yes icon">
            <a:extLst>
              <a:ext uri="{FF2B5EF4-FFF2-40B4-BE49-F238E27FC236}">
                <a16:creationId xmlns:a16="http://schemas.microsoft.com/office/drawing/2014/main" id="{5413D7D6-2B9C-85DF-72FA-1421C6585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509" y="2172324"/>
            <a:ext cx="892734" cy="89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7FCA11-D7C9-E592-50C0-875703E4E095}"/>
              </a:ext>
            </a:extLst>
          </p:cNvPr>
          <p:cNvSpPr txBox="1"/>
          <p:nvPr/>
        </p:nvSpPr>
        <p:spPr>
          <a:xfrm>
            <a:off x="707638" y="1217284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EG" dirty="0">
                <a:solidFill>
                  <a:srgbClr val="FF0000"/>
                </a:solidFill>
              </a:rPr>
              <a:t>50%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1490F5-169B-9F71-19C1-A71AAEEB073D}"/>
              </a:ext>
            </a:extLst>
          </p:cNvPr>
          <p:cNvSpPr txBox="1"/>
          <p:nvPr/>
        </p:nvSpPr>
        <p:spPr>
          <a:xfrm>
            <a:off x="790060" y="4783328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EG" dirty="0">
                <a:solidFill>
                  <a:srgbClr val="FF0000"/>
                </a:solidFill>
              </a:rPr>
              <a:t>1%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52" name="Rectangle 2051">
            <a:extLst>
              <a:ext uri="{FF2B5EF4-FFF2-40B4-BE49-F238E27FC236}">
                <a16:creationId xmlns:a16="http://schemas.microsoft.com/office/drawing/2014/main" id="{5F85792D-AC33-13F0-B419-5BC7A3E84E2C}"/>
              </a:ext>
            </a:extLst>
          </p:cNvPr>
          <p:cNvSpPr/>
          <p:nvPr/>
        </p:nvSpPr>
        <p:spPr>
          <a:xfrm>
            <a:off x="4222870" y="796594"/>
            <a:ext cx="101502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2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خسارة</a:t>
            </a:r>
            <a:endParaRPr lang="en-US" sz="2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53" name="Ink 2052">
                <a:extLst>
                  <a:ext uri="{FF2B5EF4-FFF2-40B4-BE49-F238E27FC236}">
                    <a16:creationId xmlns:a16="http://schemas.microsoft.com/office/drawing/2014/main" id="{DA917544-168E-BC5A-33E9-1EE3FCE8128E}"/>
                  </a:ext>
                </a:extLst>
              </p14:cNvPr>
              <p14:cNvContentPartPr/>
              <p14:nvPr/>
            </p14:nvContentPartPr>
            <p14:xfrm>
              <a:off x="1483495" y="1213265"/>
              <a:ext cx="9388440" cy="3430080"/>
            </p14:xfrm>
          </p:contentPart>
        </mc:Choice>
        <mc:Fallback xmlns="">
          <p:pic>
            <p:nvPicPr>
              <p:cNvPr id="2053" name="Ink 2052">
                <a:extLst>
                  <a:ext uri="{FF2B5EF4-FFF2-40B4-BE49-F238E27FC236}">
                    <a16:creationId xmlns:a16="http://schemas.microsoft.com/office/drawing/2014/main" id="{DA917544-168E-BC5A-33E9-1EE3FCE8128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74495" y="1204625"/>
                <a:ext cx="9406080" cy="3447720"/>
              </a:xfrm>
              <a:prstGeom prst="rect">
                <a:avLst/>
              </a:prstGeom>
            </p:spPr>
          </p:pic>
        </mc:Fallback>
      </mc:AlternateContent>
      <p:pic>
        <p:nvPicPr>
          <p:cNvPr id="36" name="Picture 8" descr="Check mark X mark Computer Icons Clip art - cross heart png download ...">
            <a:extLst>
              <a:ext uri="{FF2B5EF4-FFF2-40B4-BE49-F238E27FC236}">
                <a16:creationId xmlns:a16="http://schemas.microsoft.com/office/drawing/2014/main" id="{8C3B6DC5-AE20-3CC4-A73A-DE8B76D09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554" y="819640"/>
            <a:ext cx="730342" cy="73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Check mark X mark Computer Icons Clip art - cross heart png download ...">
            <a:extLst>
              <a:ext uri="{FF2B5EF4-FFF2-40B4-BE49-F238E27FC236}">
                <a16:creationId xmlns:a16="http://schemas.microsoft.com/office/drawing/2014/main" id="{9F978DDD-146D-03A7-757D-D1FC3BDA2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1780" y="4182874"/>
            <a:ext cx="730342" cy="73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25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AED5322-D411-EA66-0ABD-9572F764E0E1}"/>
              </a:ext>
            </a:extLst>
          </p:cNvPr>
          <p:cNvSpPr/>
          <p:nvPr/>
        </p:nvSpPr>
        <p:spPr>
          <a:xfrm>
            <a:off x="4743027" y="4522354"/>
            <a:ext cx="6974378" cy="161682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800" dirty="0"/>
              <a:t>كورس تعليم التداول</a:t>
            </a:r>
          </a:p>
          <a:p>
            <a:pPr algn="ctr"/>
            <a:r>
              <a:rPr lang="ar-EG" dirty="0"/>
              <a:t>للمبتدأين</a:t>
            </a:r>
          </a:p>
          <a:p>
            <a:pPr algn="ctr"/>
            <a:r>
              <a:rPr lang="en-US" dirty="0"/>
              <a:t>From A  to  Z</a:t>
            </a:r>
          </a:p>
          <a:p>
            <a:pPr algn="ctr"/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Eslam Salman</a:t>
            </a:r>
          </a:p>
        </p:txBody>
      </p:sp>
    </p:spTree>
    <p:extLst>
      <p:ext uri="{BB962C8B-B14F-4D97-AF65-F5344CB8AC3E}">
        <p14:creationId xmlns:p14="http://schemas.microsoft.com/office/powerpoint/2010/main" val="7013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2062</TotalTime>
  <Words>176</Words>
  <Application>Microsoft Office PowerPoint</Application>
  <PresentationFormat>Widescreen</PresentationFormat>
  <Paragraphs>85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Century Gothic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Abu Taha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كورس التداول للمبتدأين From A to Z</dc:title>
  <dc:creator>Eslam.salman</dc:creator>
  <cp:lastModifiedBy>Eslam.salman</cp:lastModifiedBy>
  <cp:revision>296</cp:revision>
  <dcterms:created xsi:type="dcterms:W3CDTF">2023-04-11T21:53:46Z</dcterms:created>
  <dcterms:modified xsi:type="dcterms:W3CDTF">2023-09-22T19:36:45Z</dcterms:modified>
</cp:coreProperties>
</file>